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https://nyfvi-my.sharepoint.com/personal/rwoodbridge_nyfvi_org/Documents/Desktop/"/>
    </mc:Choice>
  </mc:AlternateContent>
  <xr:revisionPtr revIDLastSave="0" documentId="8_{9DDB4014-C9E3-48FE-A645-F039A2B5B5AF}" xr6:coauthVersionLast="47" xr6:coauthVersionMax="47" xr10:uidLastSave="{00000000-0000-0000-0000-000000000000}"/>
  <bookViews>
    <workbookView xWindow="28680" yWindow="-120" windowWidth="25440" windowHeight="15270" tabRatio="863" activeTab="1" xr2:uid="{AE094C0E-2FFD-4B8A-853D-9C00A80627C2}"/>
  </bookViews>
  <sheets>
    <sheet name="INSTRUCTIONS" sheetId="11" r:id="rId1"/>
    <sheet name="Summary Budget" sheetId="1" r:id="rId2"/>
    <sheet name="ConstructionImprovements" sheetId="3" r:id="rId3"/>
    <sheet name="Inventory" sheetId="6" r:id="rId4"/>
    <sheet name="Livestock" sheetId="5" r:id="rId5"/>
    <sheet name="MachineryEquipment" sheetId="4" r:id="rId6"/>
    <sheet name="Marketing" sheetId="7" r:id="rId7"/>
    <sheet name="RealEstateLand" sheetId="2" r:id="rId8"/>
    <sheet name="Training" sheetId="8" r:id="rId9"/>
    <sheet name="Wages" sheetId="9" r:id="rId10"/>
    <sheet name="Other" sheetId="10" r:id="rId11"/>
  </sheets>
  <definedNames>
    <definedName name="_xlnm.Print_Titles" localSheetId="2">ConstructionImprovements!$1:$1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25" i="1" l="1"/>
  <c r="B25" i="1"/>
  <c r="D6" i="10"/>
  <c r="D7" i="10"/>
  <c r="D8" i="10"/>
  <c r="D9" i="10"/>
  <c r="D10" i="10"/>
  <c r="D11" i="10"/>
  <c r="D12" i="10"/>
  <c r="D13" i="10"/>
  <c r="D14" i="10"/>
  <c r="D5" i="10"/>
  <c r="H12" i="1"/>
  <c r="D15" i="4"/>
  <c r="D11" i="4"/>
  <c r="K14" i="1"/>
  <c r="J14" i="1"/>
  <c r="I14" i="1"/>
  <c r="E14" i="1"/>
  <c r="D14" i="1"/>
  <c r="C14" i="1"/>
  <c r="C25" i="3"/>
  <c r="H11" i="1"/>
  <c r="B11" i="1"/>
  <c r="D15" i="6"/>
  <c r="D14" i="6"/>
  <c r="D13" i="6"/>
  <c r="D12" i="6"/>
  <c r="D11" i="6"/>
  <c r="D10" i="6"/>
  <c r="D9" i="6"/>
  <c r="D8" i="6"/>
  <c r="D7" i="6"/>
  <c r="D6" i="6"/>
  <c r="D5" i="6"/>
  <c r="D13" i="5"/>
  <c r="E16" i="4"/>
  <c r="H8" i="1" s="1"/>
  <c r="D16" i="2"/>
  <c r="H10" i="1" s="1"/>
  <c r="D9" i="4"/>
  <c r="D8" i="4"/>
  <c r="D12" i="4"/>
  <c r="D7" i="4"/>
  <c r="D11" i="5"/>
  <c r="D8" i="5"/>
  <c r="D5" i="5"/>
  <c r="D6" i="5"/>
  <c r="D7" i="5"/>
  <c r="D9" i="5"/>
  <c r="D10" i="5"/>
  <c r="D12" i="5"/>
  <c r="D14" i="5"/>
  <c r="D15" i="5"/>
  <c r="D25" i="3"/>
  <c r="H5" i="1" s="1"/>
  <c r="H13" i="1"/>
  <c r="E15" i="10"/>
  <c r="D11" i="8"/>
  <c r="C11" i="8"/>
  <c r="F22" i="9"/>
  <c r="F24" i="9" s="1"/>
  <c r="E6" i="9"/>
  <c r="E7" i="9"/>
  <c r="E8" i="9"/>
  <c r="E9" i="9"/>
  <c r="E10" i="9"/>
  <c r="E11" i="9"/>
  <c r="E5" i="9"/>
  <c r="E22" i="9"/>
  <c r="F12" i="9"/>
  <c r="D12" i="7"/>
  <c r="H9" i="1" s="1"/>
  <c r="E16" i="5"/>
  <c r="H7" i="1" s="1"/>
  <c r="E16" i="6"/>
  <c r="H6" i="1" s="1"/>
  <c r="D6" i="4"/>
  <c r="D10" i="4"/>
  <c r="D13" i="4"/>
  <c r="D14" i="4"/>
  <c r="D5" i="4"/>
  <c r="E12" i="9" l="1"/>
  <c r="E24" i="9" s="1"/>
  <c r="B12" i="1" s="1"/>
  <c r="H14" i="1"/>
  <c r="H27" i="1" s="1"/>
  <c r="H26" i="1" s="1"/>
  <c r="H17" i="1" l="1"/>
  <c r="H18" i="1"/>
  <c r="B5" i="1"/>
  <c r="D16" i="6"/>
  <c r="B6" i="1" s="1"/>
  <c r="C12" i="7"/>
  <c r="B9" i="1" s="1"/>
  <c r="D16" i="5"/>
  <c r="B7" i="1" s="1"/>
  <c r="D16" i="4"/>
  <c r="B8" i="1" s="1"/>
  <c r="C16" i="2"/>
  <c r="B10" i="1" s="1"/>
  <c r="H19" i="1" l="1"/>
  <c r="D15" i="10"/>
  <c r="B13" i="1" s="1"/>
  <c r="B14" i="1" s="1"/>
  <c r="B19" i="1" l="1"/>
  <c r="B17" i="1"/>
  <c r="B27" i="1"/>
  <c r="B26" i="1" s="1"/>
  <c r="B18" i="1"/>
</calcChain>
</file>

<file path=xl/sharedStrings.xml><?xml version="1.0" encoding="utf-8"?>
<sst xmlns="http://schemas.openxmlformats.org/spreadsheetml/2006/main" count="155" uniqueCount="81">
  <si>
    <t>INSTRUCTIONS</t>
  </si>
  <si>
    <r>
      <rPr>
        <b/>
        <sz val="11"/>
        <color theme="1"/>
        <rFont val="Aptos Narrow"/>
        <family val="2"/>
        <scheme val="minor"/>
      </rPr>
      <t xml:space="preserve">Step 1. </t>
    </r>
    <r>
      <rPr>
        <sz val="11"/>
        <color theme="1"/>
        <rFont val="Aptos Narrow"/>
        <family val="2"/>
        <scheme val="minor"/>
      </rPr>
      <t xml:space="preserve">Save the file to your desktop. Then, using the worksheets provided in the tabs below, applicants should develop and complete a line item budget for any category related to the purpose of their project. These budgets should include the requested grant award and required 5% match. </t>
    </r>
    <r>
      <rPr>
        <b/>
        <sz val="11"/>
        <color theme="1"/>
        <rFont val="Aptos Narrow"/>
        <family val="2"/>
        <scheme val="minor"/>
      </rPr>
      <t>Detailed costs must be provided and all costs listed in the budget must be associated with the project and clearly align with the project description.</t>
    </r>
  </si>
  <si>
    <r>
      <rPr>
        <b/>
        <sz val="11"/>
        <color theme="1"/>
        <rFont val="Aptos Narrow"/>
        <family val="2"/>
        <scheme val="minor"/>
      </rPr>
      <t xml:space="preserve">Step 2. </t>
    </r>
    <r>
      <rPr>
        <sz val="11"/>
        <color theme="1"/>
        <rFont val="Aptos Narrow"/>
        <family val="2"/>
        <scheme val="minor"/>
      </rPr>
      <t xml:space="preserve">The Summary budget tab will populate the grant and match total for each category using the </t>
    </r>
    <r>
      <rPr>
        <i/>
        <u/>
        <sz val="11"/>
        <color theme="1"/>
        <rFont val="Aptos Narrow"/>
        <family val="2"/>
        <scheme val="minor"/>
      </rPr>
      <t>values</t>
    </r>
    <r>
      <rPr>
        <sz val="11"/>
        <color theme="1"/>
        <rFont val="Aptos Narrow"/>
        <family val="2"/>
        <scheme val="minor"/>
      </rPr>
      <t xml:space="preserve"> from the line item budgets in each </t>
    </r>
    <r>
      <rPr>
        <i/>
        <u/>
        <sz val="11"/>
        <color theme="1"/>
        <rFont val="Aptos Narrow"/>
        <family val="2"/>
        <scheme val="minor"/>
      </rPr>
      <t>corresponding</t>
    </r>
    <r>
      <rPr>
        <u/>
        <sz val="11"/>
        <color theme="1"/>
        <rFont val="Aptos Narrow"/>
        <family val="2"/>
        <scheme val="minor"/>
      </rPr>
      <t xml:space="preserve"> </t>
    </r>
    <r>
      <rPr>
        <i/>
        <u/>
        <sz val="11"/>
        <color theme="1"/>
        <rFont val="Aptos Narrow"/>
        <family val="2"/>
        <scheme val="minor"/>
      </rPr>
      <t>tab</t>
    </r>
    <r>
      <rPr>
        <sz val="11"/>
        <color theme="1"/>
        <rFont val="Aptos Narrow"/>
        <family val="2"/>
        <scheme val="minor"/>
      </rPr>
      <t>.  Using columns C and D, applicants must indicate for each category what will be part of the grant, and what will be supported by the required 5% match.</t>
    </r>
  </si>
  <si>
    <r>
      <rPr>
        <b/>
        <sz val="11"/>
        <color theme="1"/>
        <rFont val="Aptos Narrow"/>
        <family val="2"/>
        <scheme val="minor"/>
      </rPr>
      <t xml:space="preserve">Note: </t>
    </r>
    <r>
      <rPr>
        <sz val="11"/>
        <color theme="1"/>
        <rFont val="Aptos Narrow"/>
        <family val="2"/>
        <scheme val="minor"/>
      </rPr>
      <t>The additional funds line should only be used if the project costs exceeds the funding amount requested and its 5% match. It is for informational purposes only, it will not be included in the Summary Budget or line item budget totals.</t>
    </r>
  </si>
  <si>
    <t>Budget Categories</t>
  </si>
  <si>
    <t>Grant
Award</t>
  </si>
  <si>
    <t>5%
Match</t>
  </si>
  <si>
    <t>Additional
Funds</t>
  </si>
  <si>
    <t>Construction / Improvements</t>
  </si>
  <si>
    <t>Inventory</t>
  </si>
  <si>
    <t>Livestock</t>
  </si>
  <si>
    <t>Machinery / Equipment</t>
  </si>
  <si>
    <t>Marketing</t>
  </si>
  <si>
    <t>Real Estate / Land</t>
  </si>
  <si>
    <t>Wages</t>
  </si>
  <si>
    <t>Other</t>
  </si>
  <si>
    <t>Total Project Costs</t>
  </si>
  <si>
    <t>Sources of Funds</t>
  </si>
  <si>
    <t xml:space="preserve">Grant Award </t>
  </si>
  <si>
    <t>Grantee 5% Match</t>
  </si>
  <si>
    <t xml:space="preserve">Total Project Costs </t>
  </si>
  <si>
    <t xml:space="preserve">Use the table below to detail the line-item costs.  This detail should correspond with the stages of the project or contractors that would be implementing the project.  If a single contractor will be utilized, please provide the details from their estimate. This section includes the construction of new buildings, renovations of existing buildings, construction of semi-permanent structures such as high-tunnels, as well as other infrastructure improvements such as wells, irrigation systems and fencing. For example, if you are proposing a building, describe the number of windows, doors, type of and dimension of foundation and separate any electrical or plumbing requrements into separate line items. If you are istalling a fence, what is the length and height of the fence. Lengths and/or dimensions are required. </t>
  </si>
  <si>
    <t>Goods or Services</t>
  </si>
  <si>
    <t>Length / Dimension</t>
  </si>
  <si>
    <t>Budgeted Cost</t>
  </si>
  <si>
    <t>Actual Cost</t>
  </si>
  <si>
    <t>Receipt</t>
  </si>
  <si>
    <t>Total</t>
  </si>
  <si>
    <t>Quantitiy</t>
  </si>
  <si>
    <t>Unit Price</t>
  </si>
  <si>
    <t>Livestock description</t>
  </si>
  <si>
    <t>Quantity</t>
  </si>
  <si>
    <t>Price Per Animal</t>
  </si>
  <si>
    <t>Item Description (year, make, model)</t>
  </si>
  <si>
    <t>Quanitity</t>
  </si>
  <si>
    <t xml:space="preserve">Unit Price </t>
  </si>
  <si>
    <t xml:space="preserve">Marketing </t>
  </si>
  <si>
    <t>If funds will be used for marketing, complete the tables below to provide a line-item budget for any goods or services specific to marketing that will be procured with these funds. This category includes marketing services, such as logo development, as well as production of tangible goods such as business cards or promotional items.</t>
  </si>
  <si>
    <t>Marketing Services and Materials</t>
  </si>
  <si>
    <t>Description of
Services</t>
  </si>
  <si>
    <t>An extensive description of the land has already been provided.  Please use this section to provide line item costs of any funds that are requested associated with the purchase.  This includes purchase price as well as all costs related to a real estate or land transaction.</t>
  </si>
  <si>
    <t>Address</t>
  </si>
  <si>
    <t>Acerage</t>
  </si>
  <si>
    <t>Salaries, wages and other compensation paid to the applicant, other farm owners or employees</t>
  </si>
  <si>
    <t>If you are requesting funds to pay salaries or wages, please list each individual or their role if not yet on staff, and the number of hours they will be compensated. These costs must be directly related to implementation of the proposed project as described in the project description. Compensation must be in compliance with all NYS wage and labor laws and regulations.</t>
  </si>
  <si>
    <t>Name / Role</t>
  </si>
  <si>
    <t>Annual
Compensation</t>
  </si>
  <si>
    <t>Hourly
Pay</t>
  </si>
  <si>
    <t>Number
 of hours</t>
  </si>
  <si>
    <t>Sub Total</t>
  </si>
  <si>
    <t xml:space="preserve">If any other employee related compensation is part of the project budget, please describe it here. </t>
  </si>
  <si>
    <t>Other form of compensation (describe)</t>
  </si>
  <si>
    <t>Recipient</t>
  </si>
  <si>
    <t>Grand Total</t>
  </si>
  <si>
    <t>If funds are requested for worker or apprenticeship training please provide a line item budget.  Include the name of the organization or individual providing the training, and the number of workers or apprenticeships that will participate and the cost of the training.  Use additional lines for any other costs directly related to the training program. Typically, this cost would be paid to an external service provider or formal training program.</t>
  </si>
  <si>
    <t>Services</t>
  </si>
  <si>
    <t>Estimated Hours</t>
  </si>
  <si>
    <t>This category is for expenses directly related to the project's purpose, but not covered elsewhere in this spreadsheet. If cost are allocated into the Other category, please provide a detailed description of the use of those funds here followed by a line-item budget using the table below. Please review the decriptions of the alternative budget categories carefully to ensure the item you are requesting isn't covered elsewhere in this spreadsheet.</t>
  </si>
  <si>
    <t>Goods or Services by name</t>
  </si>
  <si>
    <t>Cost per unit</t>
  </si>
  <si>
    <t>Budgeted Costs</t>
  </si>
  <si>
    <t>All Budgeted Cost</t>
  </si>
  <si>
    <r>
      <t xml:space="preserve">All budgets </t>
    </r>
    <r>
      <rPr>
        <b/>
        <sz val="11"/>
        <color theme="1"/>
        <rFont val="Aptos Narrow"/>
        <family val="2"/>
        <scheme val="minor"/>
      </rPr>
      <t>MUST</t>
    </r>
    <r>
      <rPr>
        <sz val="11"/>
        <color theme="1"/>
        <rFont val="Aptos Narrow"/>
        <family val="2"/>
        <scheme val="minor"/>
      </rPr>
      <t xml:space="preserve"> be submitted using this template.
Grant awards are capped at $200,000. If a project budget exceeds the total of the grant award and its 5% match, the the applicant must show how the additional funds will be used in the table below
Do not modify the spreadsheet formulas. </t>
    </r>
    <r>
      <rPr>
        <b/>
        <sz val="11"/>
        <color theme="1"/>
        <rFont val="Aptos Narrow"/>
        <family val="2"/>
        <scheme val="minor"/>
      </rPr>
      <t xml:space="preserve">The 5% match is 5% of the Grant Award, not the Total Project Cost.
</t>
    </r>
    <r>
      <rPr>
        <sz val="11"/>
        <color theme="1"/>
        <rFont val="Aptos Narrow"/>
        <family val="2"/>
        <scheme val="minor"/>
      </rPr>
      <t xml:space="preserve">
The additional funds line should only be used if the project costs exceeds the funding amount requested and its 5% match. </t>
    </r>
  </si>
  <si>
    <t xml:space="preserve">Additional Funds </t>
  </si>
  <si>
    <t>Not used as part of the application process</t>
  </si>
  <si>
    <t>Not used as part of the application process </t>
  </si>
  <si>
    <r>
      <rPr>
        <b/>
        <sz val="16"/>
        <rFont val="Aptos Narrow"/>
        <family val="2"/>
        <scheme val="minor"/>
      </rPr>
      <t>Reimbursement Budget</t>
    </r>
    <r>
      <rPr>
        <b/>
        <sz val="16"/>
        <color rgb="FFFF0000"/>
        <rFont val="Aptos Narrow"/>
        <family val="2"/>
        <scheme val="minor"/>
      </rPr>
      <t xml:space="preserve"> (To Be Used Only If Awarded Funds)</t>
    </r>
  </si>
  <si>
    <r>
      <t xml:space="preserve">This section will only be used if your project is selected for funding. 
The Reimbursment and Receipt Columns seen throughout the Detailed Budget worksheets should be left </t>
    </r>
    <r>
      <rPr>
        <b/>
        <u/>
        <sz val="11"/>
        <color theme="1"/>
        <rFont val="Aptos Narrow"/>
        <family val="2"/>
        <scheme val="minor"/>
      </rPr>
      <t>blank</t>
    </r>
    <r>
      <rPr>
        <b/>
        <sz val="11"/>
        <color theme="1"/>
        <rFont val="Aptos Narrow"/>
        <family val="2"/>
        <scheme val="minor"/>
      </rPr>
      <t xml:space="preserve"> during the application process. </t>
    </r>
  </si>
  <si>
    <r>
      <rPr>
        <b/>
        <sz val="11"/>
        <color theme="1"/>
        <rFont val="Aptos Narrow"/>
        <family val="2"/>
        <scheme val="minor"/>
      </rPr>
      <t>Step 3.</t>
    </r>
    <r>
      <rPr>
        <sz val="11"/>
        <color theme="1"/>
        <rFont val="Aptos Narrow"/>
        <family val="2"/>
        <scheme val="minor"/>
      </rPr>
      <t xml:space="preserve"> Check the totals. The Sources of Funds budget table on the Summary Budget tab calculates the required match based on the total grant and match.  The color</t>
    </r>
    <r>
      <rPr>
        <i/>
        <u/>
        <sz val="11"/>
        <color theme="1"/>
        <rFont val="Aptos Narrow"/>
        <family val="2"/>
        <scheme val="minor"/>
      </rPr>
      <t xml:space="preserve"> of  </t>
    </r>
    <r>
      <rPr>
        <sz val="11"/>
        <color theme="1"/>
        <rFont val="Aptos Narrow"/>
        <family val="2"/>
        <scheme val="minor"/>
      </rPr>
      <t xml:space="preserve">the cell indicates the </t>
    </r>
    <r>
      <rPr>
        <i/>
        <u/>
        <sz val="11"/>
        <color theme="1"/>
        <rFont val="Aptos Narrow"/>
        <family val="2"/>
        <scheme val="minor"/>
      </rPr>
      <t>values</t>
    </r>
    <r>
      <rPr>
        <sz val="11"/>
        <color theme="1"/>
        <rFont val="Aptos Narrow"/>
        <family val="2"/>
        <scheme val="minor"/>
      </rPr>
      <t xml:space="preserve"> that should match </t>
    </r>
    <r>
      <rPr>
        <i/>
        <u/>
        <sz val="11"/>
        <color theme="1"/>
        <rFont val="Aptos Narrow"/>
        <family val="2"/>
        <scheme val="minor"/>
      </rPr>
      <t xml:space="preserve">each other. </t>
    </r>
    <r>
      <rPr>
        <u/>
        <sz val="11"/>
        <color theme="1"/>
        <rFont val="Aptos Narrow"/>
        <family val="2"/>
        <scheme val="minor"/>
      </rPr>
      <t xml:space="preserve"> </t>
    </r>
    <r>
      <rPr>
        <i/>
        <u/>
        <sz val="11"/>
        <color theme="1"/>
        <rFont val="Aptos Narrow"/>
        <family val="2"/>
        <scheme val="minor"/>
      </rPr>
      <t xml:space="preserve">For example: </t>
    </r>
    <r>
      <rPr>
        <i/>
        <u/>
        <sz val="11"/>
        <color theme="3" tint="0.249977111117893"/>
        <rFont val="Aptos Narrow"/>
        <family val="2"/>
        <scheme val="minor"/>
      </rPr>
      <t>Blue</t>
    </r>
    <r>
      <rPr>
        <i/>
        <u/>
        <sz val="11"/>
        <color theme="1"/>
        <rFont val="Aptos Narrow"/>
        <family val="2"/>
        <scheme val="minor"/>
      </rPr>
      <t xml:space="preserve"> Cell B15 should have the same values as </t>
    </r>
    <r>
      <rPr>
        <i/>
        <u/>
        <sz val="11"/>
        <color theme="3" tint="0.249977111117893"/>
        <rFont val="Aptos Narrow"/>
        <family val="2"/>
        <scheme val="minor"/>
      </rPr>
      <t>Blue</t>
    </r>
    <r>
      <rPr>
        <i/>
        <u/>
        <sz val="11"/>
        <color theme="1"/>
        <rFont val="Aptos Narrow"/>
        <family val="2"/>
        <scheme val="minor"/>
      </rPr>
      <t xml:space="preserve"> Cell B22 ; </t>
    </r>
    <r>
      <rPr>
        <i/>
        <u/>
        <sz val="11"/>
        <color theme="8" tint="0.39997558519241921"/>
        <rFont val="Aptos Narrow"/>
        <family val="2"/>
        <scheme val="minor"/>
      </rPr>
      <t>Pink</t>
    </r>
    <r>
      <rPr>
        <i/>
        <u/>
        <sz val="11"/>
        <color theme="1"/>
        <rFont val="Aptos Narrow"/>
        <family val="2"/>
        <scheme val="minor"/>
      </rPr>
      <t xml:space="preserve"> Cell D15 should have the same value as  </t>
    </r>
    <r>
      <rPr>
        <i/>
        <u/>
        <sz val="11"/>
        <color theme="8" tint="0.39997558519241921"/>
        <rFont val="Aptos Narrow"/>
        <family val="2"/>
        <scheme val="minor"/>
      </rPr>
      <t>Pink</t>
    </r>
    <r>
      <rPr>
        <i/>
        <u/>
        <sz val="11"/>
        <color theme="1"/>
        <rFont val="Aptos Narrow"/>
        <family val="2"/>
        <scheme val="minor"/>
      </rPr>
      <t xml:space="preserve"> Cell B20.</t>
    </r>
    <r>
      <rPr>
        <u/>
        <sz val="11"/>
        <color theme="1"/>
        <rFont val="Aptos Narrow"/>
        <family val="2"/>
        <scheme val="minor"/>
      </rPr>
      <t xml:space="preserve"> </t>
    </r>
    <r>
      <rPr>
        <sz val="11"/>
        <color theme="1"/>
        <rFont val="Aptos Narrow"/>
        <family val="2"/>
        <scheme val="minor"/>
      </rPr>
      <t xml:space="preserve">   It is the applicant's responsibility to ensure that the allocation of costs among the grant and its match correspond with the totals in the source of funds table.</t>
    </r>
  </si>
  <si>
    <t>Training</t>
  </si>
  <si>
    <t>Item</t>
  </si>
  <si>
    <t>This section if for live animals purchased from external entities. If purchasing livestock, please provide the type of livestock to be purchased, the cost per animal, and the number of animals to be purchased.</t>
  </si>
  <si>
    <t>If purchasing inventory, please provide:  a list of the inventory to be purchased including the number of items of each to be purchased and the per unit cost. This section includes materials and supplies that may be held on the farm until use, such as ground covers, seeds, feed, fertilizer and other inputs.</t>
  </si>
  <si>
    <r>
      <t xml:space="preserve">For the purchase of equipment, which means tangible, non-expendable, personal property having a useful life of more than one year, the applicant should list each piece of equipment with the year, make and model with an estimated cost for each separate unit. This section would include tangible, non-expendable, personal property having a useful life of more than one year. This could include items such as tractors, packing crates, harvest platforms, or pre-assembled structures such a sheds or small cold storage units. Machinery and equipment could be new or used. 
</t>
    </r>
    <r>
      <rPr>
        <b/>
        <sz val="11"/>
        <color theme="1"/>
        <rFont val="Aptos Narrow"/>
        <family val="2"/>
        <scheme val="minor"/>
      </rPr>
      <t>Vehicles including cars, vans, trucks, UTV’s, ATV’s, golf carts, boats, boat engines or other vehicles that can be used off the farm are NOT eligible for this grant.</t>
    </r>
  </si>
  <si>
    <t>Summary Budget</t>
  </si>
  <si>
    <t>Grant Award Requested</t>
  </si>
  <si>
    <t>(Track 1 = $5,000 - $50,000. Track 2 = $50,001 - $200,000)</t>
  </si>
  <si>
    <t xml:space="preserve">If your project requires the use of additional funds, fill in the 'Grant Award Request' </t>
  </si>
  <si>
    <t>Grant Award</t>
  </si>
  <si>
    <t>If your project requires the use of additional funds, fill in the 'Grant Award Request' amount below</t>
  </si>
  <si>
    <t>Grant Award Requested   ---&gt;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quot;$&quot;* #,##0.00_);_(&quot;$&quot;* \(#,##0.00\);_(&quot;$&quot;* &quot;-&quot;??_);_(@_)"/>
    <numFmt numFmtId="164" formatCode="&quot;$&quot;#,##0.00"/>
  </numFmts>
  <fonts count="18" x14ac:knownFonts="1">
    <font>
      <sz val="11"/>
      <color theme="1"/>
      <name val="Aptos Narrow"/>
      <family val="2"/>
      <scheme val="minor"/>
    </font>
    <font>
      <b/>
      <sz val="11"/>
      <color theme="1"/>
      <name val="Aptos Narrow"/>
      <family val="2"/>
      <scheme val="minor"/>
    </font>
    <font>
      <b/>
      <sz val="14"/>
      <color theme="1"/>
      <name val="Aptos Narrow"/>
      <family val="2"/>
      <scheme val="minor"/>
    </font>
    <font>
      <sz val="11"/>
      <color theme="1"/>
      <name val="Aptos Narrow"/>
      <family val="2"/>
      <scheme val="minor"/>
    </font>
    <font>
      <b/>
      <sz val="12"/>
      <color theme="1"/>
      <name val="Aptos Narrow"/>
      <family val="2"/>
      <scheme val="minor"/>
    </font>
    <font>
      <sz val="11"/>
      <color rgb="FFFF0000"/>
      <name val="Aptos Narrow"/>
      <family val="2"/>
      <scheme val="minor"/>
    </font>
    <font>
      <i/>
      <u/>
      <sz val="11"/>
      <color theme="1"/>
      <name val="Aptos Narrow"/>
      <family val="2"/>
      <scheme val="minor"/>
    </font>
    <font>
      <u/>
      <sz val="11"/>
      <color theme="1"/>
      <name val="Aptos Narrow"/>
      <family val="2"/>
      <scheme val="minor"/>
    </font>
    <font>
      <i/>
      <u/>
      <sz val="11"/>
      <color theme="3" tint="0.249977111117893"/>
      <name val="Aptos Narrow"/>
      <family val="2"/>
      <scheme val="minor"/>
    </font>
    <font>
      <i/>
      <u/>
      <sz val="11"/>
      <color theme="8" tint="0.39997558519241921"/>
      <name val="Aptos Narrow"/>
      <family val="2"/>
      <scheme val="minor"/>
    </font>
    <font>
      <sz val="12"/>
      <color theme="1"/>
      <name val="Aptos Narrow"/>
      <family val="2"/>
      <scheme val="minor"/>
    </font>
    <font>
      <b/>
      <sz val="16"/>
      <color theme="1"/>
      <name val="Aptos Narrow"/>
      <family val="2"/>
      <scheme val="minor"/>
    </font>
    <font>
      <sz val="16"/>
      <color theme="1"/>
      <name val="Aptos Narrow"/>
      <family val="2"/>
      <scheme val="minor"/>
    </font>
    <font>
      <b/>
      <sz val="16"/>
      <color rgb="FFFF0000"/>
      <name val="Aptos Narrow"/>
      <family val="2"/>
      <scheme val="minor"/>
    </font>
    <font>
      <b/>
      <sz val="16"/>
      <name val="Aptos Narrow"/>
      <family val="2"/>
      <scheme val="minor"/>
    </font>
    <font>
      <b/>
      <u/>
      <sz val="11"/>
      <color theme="1"/>
      <name val="Aptos Narrow"/>
      <family val="2"/>
      <scheme val="minor"/>
    </font>
    <font>
      <b/>
      <sz val="11"/>
      <color rgb="FFFF0000"/>
      <name val="Aptos Narrow"/>
      <family val="2"/>
      <scheme val="minor"/>
    </font>
    <font>
      <b/>
      <sz val="12"/>
      <color rgb="FFFF0000"/>
      <name val="Aptos Narrow"/>
      <family val="2"/>
      <scheme val="minor"/>
    </font>
  </fonts>
  <fills count="9">
    <fill>
      <patternFill patternType="none"/>
    </fill>
    <fill>
      <patternFill patternType="gray125"/>
    </fill>
    <fill>
      <patternFill patternType="solid">
        <fgColor theme="9" tint="0.79998168889431442"/>
        <bgColor indexed="64"/>
      </patternFill>
    </fill>
    <fill>
      <patternFill patternType="solid">
        <fgColor theme="3" tint="0.749992370372631"/>
        <bgColor indexed="64"/>
      </patternFill>
    </fill>
    <fill>
      <patternFill patternType="solid">
        <fgColor theme="8" tint="0.39997558519241921"/>
        <bgColor indexed="64"/>
      </patternFill>
    </fill>
    <fill>
      <patternFill patternType="solid">
        <fgColor theme="5" tint="0.59999389629810485"/>
        <bgColor indexed="64"/>
      </patternFill>
    </fill>
    <fill>
      <patternFill patternType="solid">
        <fgColor theme="3" tint="0.89999084444715716"/>
        <bgColor indexed="64"/>
      </patternFill>
    </fill>
    <fill>
      <patternFill patternType="solid">
        <fgColor theme="2"/>
        <bgColor indexed="64"/>
      </patternFill>
    </fill>
    <fill>
      <patternFill patternType="solid">
        <fgColor theme="2" tint="-9.9978637043366805E-2"/>
        <bgColor indexed="64"/>
      </patternFill>
    </fill>
  </fills>
  <borders count="22">
    <border>
      <left/>
      <right/>
      <top/>
      <bottom/>
      <diagonal/>
    </border>
    <border>
      <left style="thin">
        <color indexed="64"/>
      </left>
      <right style="thin">
        <color indexed="64"/>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style="thin">
        <color indexed="64"/>
      </top>
      <bottom style="medium">
        <color indexed="64"/>
      </bottom>
      <diagonal/>
    </border>
    <border>
      <left/>
      <right style="medium">
        <color indexed="64"/>
      </right>
      <top/>
      <bottom style="medium">
        <color indexed="64"/>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
      <left/>
      <right style="medium">
        <color indexed="64"/>
      </right>
      <top style="thin">
        <color indexed="64"/>
      </top>
      <bottom style="thin">
        <color indexed="64"/>
      </bottom>
      <diagonal/>
    </border>
    <border>
      <left/>
      <right style="medium">
        <color indexed="64"/>
      </right>
      <top/>
      <bottom/>
      <diagonal/>
    </border>
    <border>
      <left style="medium">
        <color indexed="64"/>
      </left>
      <right/>
      <top/>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medium">
        <color indexed="64"/>
      </bottom>
      <diagonal/>
    </border>
  </borders>
  <cellStyleXfs count="3">
    <xf numFmtId="0" fontId="0" fillId="0" borderId="0"/>
    <xf numFmtId="44" fontId="3" fillId="0" borderId="0" applyFont="0" applyFill="0" applyBorder="0" applyAlignment="0" applyProtection="0"/>
    <xf numFmtId="9" fontId="3" fillId="0" borderId="0" applyFont="0" applyFill="0" applyBorder="0" applyAlignment="0" applyProtection="0"/>
  </cellStyleXfs>
  <cellXfs count="118">
    <xf numFmtId="0" fontId="0" fillId="0" borderId="0" xfId="0"/>
    <xf numFmtId="0" fontId="5" fillId="0" borderId="0" xfId="0" applyFont="1"/>
    <xf numFmtId="0" fontId="0" fillId="0" borderId="0" xfId="0" applyAlignment="1" applyProtection="1">
      <alignment vertical="top"/>
      <protection locked="0"/>
    </xf>
    <xf numFmtId="0" fontId="1" fillId="0" borderId="0" xfId="0" applyFont="1" applyAlignment="1" applyProtection="1">
      <alignment vertical="top"/>
      <protection locked="0"/>
    </xf>
    <xf numFmtId="164" fontId="0" fillId="0" borderId="0" xfId="0" applyNumberFormat="1" applyAlignment="1" applyProtection="1">
      <alignment vertical="top"/>
      <protection locked="0"/>
    </xf>
    <xf numFmtId="0" fontId="10" fillId="0" borderId="0" xfId="0" applyFont="1" applyAlignment="1" applyProtection="1">
      <alignment horizontal="center" vertical="center"/>
      <protection locked="0"/>
    </xf>
    <xf numFmtId="0" fontId="0" fillId="0" borderId="1" xfId="0" applyBorder="1" applyAlignment="1" applyProtection="1">
      <alignment vertical="top"/>
      <protection locked="0"/>
    </xf>
    <xf numFmtId="164" fontId="0" fillId="0" borderId="1" xfId="0" applyNumberFormat="1" applyBorder="1" applyAlignment="1" applyProtection="1">
      <alignment vertical="top"/>
      <protection locked="0"/>
    </xf>
    <xf numFmtId="0" fontId="0" fillId="0" borderId="0" xfId="0" applyAlignment="1">
      <alignment vertical="top"/>
    </xf>
    <xf numFmtId="164" fontId="0" fillId="0" borderId="0" xfId="0" applyNumberFormat="1" applyAlignment="1">
      <alignment vertical="top"/>
    </xf>
    <xf numFmtId="0" fontId="4" fillId="0" borderId="1" xfId="0" applyFont="1" applyBorder="1" applyAlignment="1">
      <alignment horizontal="center" vertical="center"/>
    </xf>
    <xf numFmtId="164" fontId="4" fillId="2" borderId="1" xfId="0" applyNumberFormat="1" applyFont="1" applyFill="1" applyBorder="1" applyAlignment="1">
      <alignment horizontal="center" vertical="center" wrapText="1"/>
    </xf>
    <xf numFmtId="0" fontId="4" fillId="0" borderId="1" xfId="0" applyFont="1" applyBorder="1" applyAlignment="1">
      <alignment horizontal="center" vertical="center" wrapText="1"/>
    </xf>
    <xf numFmtId="0" fontId="1" fillId="0" borderId="0" xfId="0" applyFont="1" applyAlignment="1" applyProtection="1">
      <alignment horizontal="center" vertical="center"/>
      <protection locked="0"/>
    </xf>
    <xf numFmtId="4" fontId="0" fillId="0" borderId="0" xfId="0" applyNumberFormat="1" applyAlignment="1" applyProtection="1">
      <alignment vertical="top"/>
      <protection locked="0"/>
    </xf>
    <xf numFmtId="4" fontId="0" fillId="0" borderId="0" xfId="0" applyNumberFormat="1" applyAlignment="1">
      <alignment vertical="top"/>
    </xf>
    <xf numFmtId="0" fontId="1" fillId="0" borderId="1" xfId="0" applyFont="1" applyBorder="1" applyAlignment="1">
      <alignment horizontal="center" vertical="center"/>
    </xf>
    <xf numFmtId="0" fontId="1" fillId="0" borderId="0" xfId="0" applyFont="1" applyAlignment="1">
      <alignment horizontal="right" vertical="top"/>
    </xf>
    <xf numFmtId="0" fontId="1" fillId="0" borderId="1" xfId="0" applyFont="1" applyBorder="1" applyAlignment="1">
      <alignment horizontal="center" vertical="top"/>
    </xf>
    <xf numFmtId="0" fontId="1" fillId="0" borderId="0" xfId="0" applyFont="1" applyAlignment="1" applyProtection="1">
      <alignment horizontal="center" vertical="top"/>
      <protection locked="0"/>
    </xf>
    <xf numFmtId="0" fontId="1" fillId="0" borderId="1" xfId="0" applyFont="1" applyBorder="1" applyAlignment="1">
      <alignment horizontal="center" vertical="top" wrapText="1"/>
    </xf>
    <xf numFmtId="0" fontId="1" fillId="0" borderId="1" xfId="0" applyFont="1" applyBorder="1" applyAlignment="1">
      <alignment horizontal="center" vertical="center" wrapText="1"/>
    </xf>
    <xf numFmtId="0" fontId="0" fillId="0" borderId="0" xfId="0" applyAlignment="1" applyProtection="1">
      <alignment horizontal="center" vertical="top"/>
      <protection locked="0"/>
    </xf>
    <xf numFmtId="164" fontId="1" fillId="0" borderId="1" xfId="0" applyNumberFormat="1" applyFont="1" applyBorder="1" applyAlignment="1">
      <alignment horizontal="center" vertical="center"/>
    </xf>
    <xf numFmtId="164" fontId="1" fillId="0" borderId="0" xfId="0" applyNumberFormat="1" applyFont="1" applyAlignment="1">
      <alignment horizontal="right" vertical="top"/>
    </xf>
    <xf numFmtId="164" fontId="1" fillId="0" borderId="1" xfId="0" applyNumberFormat="1" applyFont="1" applyBorder="1" applyAlignment="1">
      <alignment horizontal="center" vertical="center" wrapText="1"/>
    </xf>
    <xf numFmtId="0" fontId="1" fillId="0" borderId="1" xfId="0" applyFont="1" applyBorder="1" applyAlignment="1" applyProtection="1">
      <alignment horizontal="left" vertical="center"/>
      <protection locked="0"/>
    </xf>
    <xf numFmtId="164" fontId="1" fillId="0" borderId="1" xfId="0" applyNumberFormat="1" applyFont="1" applyBorder="1" applyAlignment="1" applyProtection="1">
      <alignment horizontal="left" vertical="center"/>
      <protection locked="0"/>
    </xf>
    <xf numFmtId="0" fontId="0" fillId="0" borderId="0" xfId="0" applyAlignment="1">
      <alignment horizontal="left" vertical="center" wrapText="1"/>
    </xf>
    <xf numFmtId="0" fontId="0" fillId="0" borderId="0" xfId="0" applyAlignment="1" applyProtection="1">
      <alignment vertical="center"/>
      <protection locked="0"/>
    </xf>
    <xf numFmtId="0" fontId="0" fillId="0" borderId="0" xfId="0" applyAlignment="1">
      <alignment vertical="center"/>
    </xf>
    <xf numFmtId="0" fontId="4" fillId="0" borderId="1" xfId="0" applyFont="1" applyBorder="1" applyAlignment="1">
      <alignment vertical="center"/>
    </xf>
    <xf numFmtId="164" fontId="4" fillId="2" borderId="1" xfId="0" applyNumberFormat="1" applyFont="1" applyFill="1" applyBorder="1" applyAlignment="1">
      <alignment vertical="center"/>
    </xf>
    <xf numFmtId="44" fontId="0" fillId="0" borderId="1" xfId="1" applyFont="1" applyBorder="1" applyAlignment="1" applyProtection="1">
      <alignment vertical="center"/>
      <protection locked="0"/>
    </xf>
    <xf numFmtId="0" fontId="0" fillId="0" borderId="1" xfId="0" applyBorder="1" applyAlignment="1" applyProtection="1">
      <alignment vertical="center"/>
      <protection locked="0"/>
    </xf>
    <xf numFmtId="0" fontId="4" fillId="0" borderId="1" xfId="0" applyFont="1" applyBorder="1" applyAlignment="1">
      <alignment vertical="center" wrapText="1"/>
    </xf>
    <xf numFmtId="164" fontId="4" fillId="3" borderId="1" xfId="0" applyNumberFormat="1" applyFont="1" applyFill="1" applyBorder="1" applyAlignment="1">
      <alignment vertical="center"/>
    </xf>
    <xf numFmtId="164" fontId="0" fillId="4" borderId="1" xfId="0" applyNumberFormat="1" applyFill="1" applyBorder="1" applyAlignment="1">
      <alignment vertical="center"/>
    </xf>
    <xf numFmtId="0" fontId="1" fillId="0" borderId="1" xfId="0" applyFont="1" applyBorder="1" applyAlignment="1">
      <alignment vertical="center"/>
    </xf>
    <xf numFmtId="0" fontId="0" fillId="0" borderId="1" xfId="0" applyBorder="1" applyAlignment="1">
      <alignment vertical="center"/>
    </xf>
    <xf numFmtId="164" fontId="0" fillId="5" borderId="1" xfId="0" applyNumberFormat="1" applyFill="1" applyBorder="1" applyAlignment="1">
      <alignment vertical="center"/>
    </xf>
    <xf numFmtId="0" fontId="0" fillId="0" borderId="1" xfId="0" applyBorder="1" applyAlignment="1">
      <alignment vertical="center" wrapText="1"/>
    </xf>
    <xf numFmtId="164" fontId="0" fillId="3" borderId="1" xfId="0" applyNumberFormat="1" applyFill="1" applyBorder="1" applyAlignment="1">
      <alignment vertical="center"/>
    </xf>
    <xf numFmtId="9" fontId="0" fillId="0" borderId="0" xfId="2" applyFont="1" applyAlignment="1" applyProtection="1">
      <alignment vertical="center"/>
      <protection locked="0"/>
    </xf>
    <xf numFmtId="164" fontId="0" fillId="0" borderId="0" xfId="0" applyNumberFormat="1" applyAlignment="1" applyProtection="1">
      <alignment vertical="center"/>
      <protection locked="0"/>
    </xf>
    <xf numFmtId="0" fontId="1" fillId="0" borderId="1" xfId="0" applyFont="1" applyBorder="1" applyAlignment="1" applyProtection="1">
      <alignment horizontal="center" vertical="center"/>
      <protection locked="0"/>
    </xf>
    <xf numFmtId="0" fontId="1" fillId="0" borderId="1" xfId="0" applyFont="1" applyBorder="1" applyAlignment="1">
      <alignment horizontal="right" vertical="center"/>
    </xf>
    <xf numFmtId="164" fontId="0" fillId="8" borderId="1" xfId="0" applyNumberFormat="1" applyFill="1" applyBorder="1" applyAlignment="1">
      <alignment vertical="center"/>
    </xf>
    <xf numFmtId="164" fontId="4" fillId="6" borderId="1" xfId="0" applyNumberFormat="1" applyFont="1" applyFill="1" applyBorder="1" applyAlignment="1">
      <alignment horizontal="center" vertical="center" wrapText="1"/>
    </xf>
    <xf numFmtId="164" fontId="4" fillId="6" borderId="1" xfId="0" applyNumberFormat="1" applyFont="1" applyFill="1" applyBorder="1" applyAlignment="1">
      <alignment vertical="center"/>
    </xf>
    <xf numFmtId="0" fontId="0" fillId="0" borderId="0" xfId="0" applyAlignment="1">
      <alignment horizontal="left" vertical="top" wrapText="1"/>
    </xf>
    <xf numFmtId="0" fontId="0" fillId="0" borderId="3" xfId="0" applyBorder="1" applyAlignment="1">
      <alignment horizontal="left" vertical="top" wrapText="1"/>
    </xf>
    <xf numFmtId="4" fontId="1" fillId="2" borderId="4" xfId="0" applyNumberFormat="1" applyFont="1" applyFill="1" applyBorder="1" applyAlignment="1">
      <alignment horizontal="center" vertical="center"/>
    </xf>
    <xf numFmtId="164" fontId="1" fillId="2" borderId="4" xfId="0" applyNumberFormat="1" applyFont="1" applyFill="1" applyBorder="1" applyAlignment="1" applyProtection="1">
      <alignment horizontal="left" vertical="center" wrapText="1"/>
      <protection locked="0"/>
    </xf>
    <xf numFmtId="164" fontId="1" fillId="2" borderId="4" xfId="0" applyNumberFormat="1" applyFont="1" applyFill="1" applyBorder="1" applyAlignment="1" applyProtection="1">
      <alignment horizontal="left" vertical="center"/>
      <protection locked="0"/>
    </xf>
    <xf numFmtId="0" fontId="1" fillId="6" borderId="8" xfId="0" applyFont="1" applyFill="1" applyBorder="1" applyAlignment="1" applyProtection="1">
      <alignment horizontal="center" vertical="center"/>
      <protection locked="0"/>
    </xf>
    <xf numFmtId="0" fontId="1" fillId="7" borderId="9" xfId="0" applyFont="1" applyFill="1" applyBorder="1" applyAlignment="1" applyProtection="1">
      <alignment horizontal="center" vertical="center"/>
      <protection locked="0"/>
    </xf>
    <xf numFmtId="164" fontId="0" fillId="6" borderId="8" xfId="0" applyNumberFormat="1" applyFill="1" applyBorder="1" applyAlignment="1" applyProtection="1">
      <alignment vertical="center"/>
      <protection locked="0"/>
    </xf>
    <xf numFmtId="0" fontId="0" fillId="7" borderId="9" xfId="0" applyFill="1" applyBorder="1" applyAlignment="1" applyProtection="1">
      <alignment vertical="center"/>
      <protection locked="0"/>
    </xf>
    <xf numFmtId="164" fontId="0" fillId="6" borderId="10" xfId="0" applyNumberFormat="1" applyFill="1" applyBorder="1" applyAlignment="1" applyProtection="1">
      <alignment vertical="center"/>
      <protection locked="0"/>
    </xf>
    <xf numFmtId="0" fontId="0" fillId="7" borderId="11" xfId="0" applyFill="1" applyBorder="1" applyAlignment="1" applyProtection="1">
      <alignment vertical="center"/>
      <protection locked="0"/>
    </xf>
    <xf numFmtId="0" fontId="0" fillId="0" borderId="13" xfId="0" applyBorder="1" applyAlignment="1" applyProtection="1">
      <alignment vertical="center"/>
      <protection locked="0"/>
    </xf>
    <xf numFmtId="164" fontId="1" fillId="2" borderId="4" xfId="0" applyNumberFormat="1" applyFont="1" applyFill="1" applyBorder="1" applyAlignment="1">
      <alignment horizontal="center" vertical="center"/>
    </xf>
    <xf numFmtId="164" fontId="0" fillId="2" borderId="4" xfId="0" applyNumberFormat="1" applyFill="1" applyBorder="1" applyAlignment="1" applyProtection="1">
      <alignment vertical="top"/>
      <protection locked="0"/>
    </xf>
    <xf numFmtId="164" fontId="1" fillId="2" borderId="4" xfId="0" applyNumberFormat="1" applyFont="1" applyFill="1" applyBorder="1" applyAlignment="1">
      <alignment vertical="top"/>
    </xf>
    <xf numFmtId="0" fontId="1" fillId="7" borderId="16" xfId="0" applyFont="1" applyFill="1" applyBorder="1" applyAlignment="1" applyProtection="1">
      <alignment horizontal="center" vertical="center"/>
      <protection locked="0"/>
    </xf>
    <xf numFmtId="0" fontId="0" fillId="6" borderId="8" xfId="0" applyFill="1" applyBorder="1" applyAlignment="1" applyProtection="1">
      <alignment vertical="top"/>
      <protection locked="0"/>
    </xf>
    <xf numFmtId="0" fontId="0" fillId="7" borderId="16" xfId="0" applyFill="1" applyBorder="1" applyAlignment="1" applyProtection="1">
      <alignment vertical="top"/>
      <protection locked="0"/>
    </xf>
    <xf numFmtId="164" fontId="1" fillId="6" borderId="12" xfId="0" applyNumberFormat="1" applyFont="1" applyFill="1" applyBorder="1" applyAlignment="1">
      <alignment vertical="top"/>
    </xf>
    <xf numFmtId="0" fontId="0" fillId="0" borderId="13" xfId="0" applyBorder="1" applyAlignment="1" applyProtection="1">
      <alignment vertical="top"/>
      <protection locked="0"/>
    </xf>
    <xf numFmtId="164" fontId="1" fillId="2" borderId="4" xfId="0" applyNumberFormat="1" applyFont="1" applyFill="1" applyBorder="1" applyAlignment="1">
      <alignment horizontal="center" vertical="top"/>
    </xf>
    <xf numFmtId="164" fontId="0" fillId="2" borderId="4" xfId="0" applyNumberFormat="1" applyFill="1" applyBorder="1" applyAlignment="1" applyProtection="1">
      <alignment vertical="top" wrapText="1"/>
      <protection locked="0"/>
    </xf>
    <xf numFmtId="164" fontId="1" fillId="2" borderId="5" xfId="0" applyNumberFormat="1" applyFont="1" applyFill="1" applyBorder="1" applyAlignment="1">
      <alignment vertical="top"/>
    </xf>
    <xf numFmtId="164" fontId="0" fillId="6" borderId="8" xfId="0" applyNumberFormat="1" applyFill="1" applyBorder="1" applyAlignment="1" applyProtection="1">
      <alignment vertical="top"/>
      <protection locked="0"/>
    </xf>
    <xf numFmtId="0" fontId="0" fillId="7" borderId="9" xfId="0" applyFill="1" applyBorder="1" applyAlignment="1" applyProtection="1">
      <alignment vertical="top"/>
      <protection locked="0"/>
    </xf>
    <xf numFmtId="164" fontId="1" fillId="6" borderId="8" xfId="0" applyNumberFormat="1" applyFont="1" applyFill="1" applyBorder="1" applyAlignment="1">
      <alignment vertical="top"/>
    </xf>
    <xf numFmtId="0" fontId="0" fillId="0" borderId="17" xfId="0" applyBorder="1" applyAlignment="1" applyProtection="1">
      <alignment vertical="top"/>
      <protection locked="0"/>
    </xf>
    <xf numFmtId="0" fontId="0" fillId="0" borderId="18" xfId="0" applyBorder="1" applyAlignment="1" applyProtection="1">
      <alignment vertical="top"/>
      <protection locked="0"/>
    </xf>
    <xf numFmtId="0" fontId="12" fillId="0" borderId="0" xfId="0" applyFont="1" applyAlignment="1" applyProtection="1">
      <alignment vertical="center"/>
      <protection locked="0"/>
    </xf>
    <xf numFmtId="4" fontId="1" fillId="2" borderId="5" xfId="0" applyNumberFormat="1" applyFont="1" applyFill="1" applyBorder="1" applyAlignment="1">
      <alignment vertical="center"/>
    </xf>
    <xf numFmtId="4" fontId="1" fillId="6" borderId="12" xfId="0" applyNumberFormat="1" applyFont="1" applyFill="1" applyBorder="1" applyAlignment="1">
      <alignment vertical="center"/>
    </xf>
    <xf numFmtId="164" fontId="1" fillId="2" borderId="4" xfId="0" applyNumberFormat="1" applyFont="1" applyFill="1" applyBorder="1" applyAlignment="1">
      <alignment horizontal="right" vertical="center"/>
    </xf>
    <xf numFmtId="44" fontId="1" fillId="5" borderId="1" xfId="1" applyFont="1" applyFill="1" applyBorder="1" applyAlignment="1">
      <alignment vertical="center"/>
    </xf>
    <xf numFmtId="0" fontId="16" fillId="0" borderId="1" xfId="0" applyFont="1" applyBorder="1" applyAlignment="1">
      <alignment vertical="center"/>
    </xf>
    <xf numFmtId="0" fontId="1" fillId="0" borderId="0" xfId="0" applyFont="1" applyAlignment="1" applyProtection="1">
      <alignment vertical="center"/>
      <protection locked="0"/>
    </xf>
    <xf numFmtId="0" fontId="16" fillId="0" borderId="0" xfId="0" applyFont="1" applyAlignment="1" applyProtection="1">
      <alignment vertical="center"/>
      <protection locked="0"/>
    </xf>
    <xf numFmtId="0" fontId="1" fillId="0" borderId="19" xfId="0" applyFont="1" applyBorder="1" applyAlignment="1">
      <alignment vertical="center"/>
    </xf>
    <xf numFmtId="0" fontId="0" fillId="0" borderId="20" xfId="0" applyBorder="1" applyAlignment="1">
      <alignment vertical="center"/>
    </xf>
    <xf numFmtId="0" fontId="16" fillId="0" borderId="8" xfId="0" applyFont="1" applyBorder="1" applyAlignment="1">
      <alignment vertical="center"/>
    </xf>
    <xf numFmtId="44" fontId="1" fillId="5" borderId="9" xfId="1" applyFont="1" applyFill="1" applyBorder="1" applyAlignment="1">
      <alignment vertical="center"/>
    </xf>
    <xf numFmtId="0" fontId="0" fillId="0" borderId="8" xfId="0" applyBorder="1" applyAlignment="1">
      <alignment vertical="center" wrapText="1"/>
    </xf>
    <xf numFmtId="164" fontId="0" fillId="4" borderId="9" xfId="0" applyNumberFormat="1" applyFill="1" applyBorder="1" applyAlignment="1">
      <alignment vertical="center"/>
    </xf>
    <xf numFmtId="0" fontId="0" fillId="0" borderId="12" xfId="0" applyBorder="1" applyAlignment="1">
      <alignment vertical="center"/>
    </xf>
    <xf numFmtId="164" fontId="0" fillId="3" borderId="21" xfId="0" applyNumberFormat="1" applyFill="1" applyBorder="1" applyAlignment="1">
      <alignment vertical="center"/>
    </xf>
    <xf numFmtId="0" fontId="0" fillId="0" borderId="8" xfId="0" applyBorder="1" applyAlignment="1">
      <alignment vertical="center"/>
    </xf>
    <xf numFmtId="164" fontId="0" fillId="8" borderId="9" xfId="0" applyNumberFormat="1" applyFill="1" applyBorder="1" applyAlignment="1">
      <alignment vertical="center"/>
    </xf>
    <xf numFmtId="44" fontId="3" fillId="5" borderId="9" xfId="1" applyFont="1" applyFill="1" applyBorder="1" applyAlignment="1">
      <alignment vertical="center"/>
    </xf>
    <xf numFmtId="0" fontId="17" fillId="0" borderId="0" xfId="0" applyFont="1" applyAlignment="1" applyProtection="1">
      <alignment vertical="center"/>
      <protection locked="0"/>
    </xf>
    <xf numFmtId="0" fontId="0" fillId="0" borderId="0" xfId="0" applyAlignment="1">
      <alignment horizontal="left" vertical="center" wrapText="1"/>
    </xf>
    <xf numFmtId="0" fontId="1" fillId="0" borderId="0" xfId="0" applyFont="1" applyAlignment="1" applyProtection="1">
      <alignment horizontal="left" vertical="center" wrapText="1"/>
      <protection locked="0"/>
    </xf>
    <xf numFmtId="0" fontId="11" fillId="0" borderId="0" xfId="0" applyFont="1" applyAlignment="1">
      <alignment horizontal="center" vertical="center"/>
    </xf>
    <xf numFmtId="0" fontId="13" fillId="0" borderId="0" xfId="0" applyFont="1" applyAlignment="1">
      <alignment horizontal="center" vertical="center"/>
    </xf>
    <xf numFmtId="0" fontId="1" fillId="0" borderId="0" xfId="0" applyFont="1" applyAlignment="1">
      <alignment horizontal="center" vertical="top" wrapText="1"/>
    </xf>
    <xf numFmtId="0" fontId="0" fillId="0" borderId="0" xfId="0" applyAlignment="1">
      <alignment horizontal="left" vertical="top" wrapText="1"/>
    </xf>
    <xf numFmtId="0" fontId="1" fillId="0" borderId="6" xfId="0" applyFont="1" applyBorder="1" applyAlignment="1" applyProtection="1">
      <alignment horizontal="center" vertical="center"/>
      <protection locked="0"/>
    </xf>
    <xf numFmtId="0" fontId="1" fillId="0" borderId="7" xfId="0" applyFont="1" applyBorder="1" applyAlignment="1" applyProtection="1">
      <alignment horizontal="center" vertical="center"/>
      <protection locked="0"/>
    </xf>
    <xf numFmtId="0" fontId="2" fillId="0" borderId="0" xfId="0" applyFont="1" applyAlignment="1">
      <alignment horizontal="center" vertical="center"/>
    </xf>
    <xf numFmtId="0" fontId="1" fillId="0" borderId="14" xfId="0" applyFont="1" applyBorder="1" applyAlignment="1" applyProtection="1">
      <alignment horizontal="center" vertical="top"/>
      <protection locked="0"/>
    </xf>
    <xf numFmtId="0" fontId="1" fillId="0" borderId="15" xfId="0" applyFont="1" applyBorder="1" applyAlignment="1" applyProtection="1">
      <alignment horizontal="center" vertical="top"/>
      <protection locked="0"/>
    </xf>
    <xf numFmtId="0" fontId="2" fillId="0" borderId="0" xfId="0" applyFont="1" applyAlignment="1">
      <alignment horizontal="center" vertical="top"/>
    </xf>
    <xf numFmtId="0" fontId="10" fillId="0" borderId="0" xfId="0" applyFont="1" applyAlignment="1">
      <alignment horizontal="left" vertical="top" wrapText="1"/>
    </xf>
    <xf numFmtId="0" fontId="0" fillId="0" borderId="1" xfId="0" applyBorder="1" applyAlignment="1" applyProtection="1">
      <alignment horizontal="center" vertical="top"/>
      <protection locked="0"/>
    </xf>
    <xf numFmtId="0" fontId="1" fillId="0" borderId="0" xfId="0" applyFont="1" applyAlignment="1">
      <alignment horizontal="center" vertical="top"/>
    </xf>
    <xf numFmtId="164" fontId="1" fillId="0" borderId="2" xfId="0" applyNumberFormat="1" applyFont="1" applyBorder="1" applyAlignment="1">
      <alignment horizontal="right" vertical="top"/>
    </xf>
    <xf numFmtId="0" fontId="0" fillId="0" borderId="3" xfId="0" applyBorder="1" applyAlignment="1">
      <alignment horizontal="left" vertical="top" wrapText="1"/>
    </xf>
    <xf numFmtId="0" fontId="1" fillId="0" borderId="1" xfId="0" applyFont="1" applyBorder="1" applyAlignment="1">
      <alignment horizontal="center" vertical="top"/>
    </xf>
    <xf numFmtId="164" fontId="1" fillId="0" borderId="1" xfId="0" applyNumberFormat="1" applyFont="1" applyBorder="1" applyAlignment="1">
      <alignment horizontal="center" vertical="top"/>
    </xf>
    <xf numFmtId="164" fontId="0" fillId="0" borderId="1" xfId="0" applyNumberFormat="1" applyBorder="1" applyAlignment="1" applyProtection="1">
      <alignment horizontal="center" vertical="top"/>
      <protection locked="0"/>
    </xf>
  </cellXfs>
  <cellStyles count="3">
    <cellStyle name="Currency" xfId="1" builtinId="4"/>
    <cellStyle name="Normal" xfId="0" builtinId="0"/>
    <cellStyle name="Percent" xfId="2"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D539E4-AB14-409C-8F79-3C557F8907EE}">
  <sheetPr>
    <tabColor rgb="FFFF0000"/>
  </sheetPr>
  <dimension ref="A1:F5"/>
  <sheetViews>
    <sheetView zoomScaleNormal="100" workbookViewId="0">
      <selection sqref="A1:E1"/>
    </sheetView>
  </sheetViews>
  <sheetFormatPr defaultColWidth="8.7109375" defaultRowHeight="15" x14ac:dyDescent="0.25"/>
  <cols>
    <col min="1" max="1" width="56.140625" customWidth="1"/>
  </cols>
  <sheetData>
    <row r="1" spans="1:6" x14ac:dyDescent="0.25">
      <c r="A1" s="102" t="s">
        <v>0</v>
      </c>
      <c r="B1" s="102"/>
      <c r="C1" s="102"/>
      <c r="D1" s="102"/>
      <c r="E1" s="102"/>
    </row>
    <row r="2" spans="1:6" ht="96.75" customHeight="1" x14ac:dyDescent="0.25">
      <c r="A2" s="103" t="s">
        <v>1</v>
      </c>
      <c r="B2" s="103"/>
      <c r="C2" s="103"/>
      <c r="D2" s="103"/>
      <c r="E2" s="103"/>
    </row>
    <row r="3" spans="1:6" ht="69" customHeight="1" x14ac:dyDescent="0.25">
      <c r="A3" s="103" t="s">
        <v>2</v>
      </c>
      <c r="B3" s="103"/>
      <c r="C3" s="103"/>
      <c r="D3" s="103"/>
      <c r="E3" s="103"/>
    </row>
    <row r="4" spans="1:6" ht="101.25" customHeight="1" x14ac:dyDescent="0.25">
      <c r="A4" s="103" t="s">
        <v>68</v>
      </c>
      <c r="B4" s="103"/>
      <c r="C4" s="103"/>
      <c r="D4" s="103"/>
      <c r="E4" s="103"/>
      <c r="F4" s="1"/>
    </row>
    <row r="5" spans="1:6" ht="63.6" customHeight="1" x14ac:dyDescent="0.25">
      <c r="A5" s="103" t="s">
        <v>3</v>
      </c>
      <c r="B5" s="103"/>
      <c r="C5" s="103"/>
      <c r="D5" s="103"/>
      <c r="E5" s="103"/>
    </row>
  </sheetData>
  <mergeCells count="5">
    <mergeCell ref="A1:E1"/>
    <mergeCell ref="A2:E2"/>
    <mergeCell ref="A3:E3"/>
    <mergeCell ref="A4:E4"/>
    <mergeCell ref="A5:E5"/>
  </mergeCells>
  <printOptions horizontalCentered="1"/>
  <pageMargins left="0.17" right="0.1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AC34FA-29EF-4316-944C-4D5B6FF66496}">
  <dimension ref="A1:K27"/>
  <sheetViews>
    <sheetView tabSelected="1" topLeftCell="A2" workbookViewId="0">
      <selection activeCell="L19" sqref="L19"/>
    </sheetView>
  </sheetViews>
  <sheetFormatPr defaultColWidth="8.85546875" defaultRowHeight="15" x14ac:dyDescent="0.25"/>
  <cols>
    <col min="1" max="1" width="28.7109375" style="29" bestFit="1" customWidth="1"/>
    <col min="2" max="2" width="20" style="44" customWidth="1"/>
    <col min="3" max="4" width="19.42578125" style="29" customWidth="1"/>
    <col min="5" max="5" width="21.85546875" style="29" customWidth="1"/>
    <col min="6" max="6" width="8.85546875" style="29"/>
    <col min="7" max="7" width="28.7109375" style="29" hidden="1" customWidth="1"/>
    <col min="8" max="8" width="14.5703125" style="29" hidden="1" customWidth="1"/>
    <col min="9" max="11" width="19.42578125" style="29" hidden="1" customWidth="1"/>
    <col min="12" max="16384" width="8.85546875" style="29"/>
  </cols>
  <sheetData>
    <row r="1" spans="1:11" ht="21" x14ac:dyDescent="0.25">
      <c r="A1" s="100" t="s">
        <v>74</v>
      </c>
      <c r="B1" s="100"/>
      <c r="C1" s="100"/>
      <c r="D1" s="100"/>
      <c r="E1" s="100"/>
      <c r="F1" s="78"/>
      <c r="G1" s="101" t="s">
        <v>66</v>
      </c>
      <c r="H1" s="101"/>
      <c r="I1" s="101"/>
      <c r="J1" s="101"/>
      <c r="K1" s="101"/>
    </row>
    <row r="2" spans="1:11" ht="132.75" customHeight="1" x14ac:dyDescent="0.25">
      <c r="A2" s="98" t="s">
        <v>62</v>
      </c>
      <c r="B2" s="98"/>
      <c r="C2" s="98"/>
      <c r="D2" s="98"/>
      <c r="E2" s="98"/>
      <c r="G2" s="99" t="s">
        <v>67</v>
      </c>
      <c r="H2" s="99"/>
      <c r="I2" s="99"/>
      <c r="J2" s="99"/>
      <c r="K2" s="99"/>
    </row>
    <row r="3" spans="1:11" x14ac:dyDescent="0.25">
      <c r="A3" s="28"/>
      <c r="B3" s="28"/>
      <c r="C3" s="28"/>
      <c r="D3" s="28"/>
      <c r="E3" s="28"/>
    </row>
    <row r="4" spans="1:11" s="5" customFormat="1" ht="31.5" x14ac:dyDescent="0.25">
      <c r="A4" s="10" t="s">
        <v>4</v>
      </c>
      <c r="B4" s="11" t="s">
        <v>61</v>
      </c>
      <c r="C4" s="12" t="s">
        <v>5</v>
      </c>
      <c r="D4" s="12" t="s">
        <v>6</v>
      </c>
      <c r="E4" s="12" t="s">
        <v>7</v>
      </c>
      <c r="G4" s="10" t="s">
        <v>4</v>
      </c>
      <c r="H4" s="48" t="s">
        <v>25</v>
      </c>
      <c r="I4" s="12" t="s">
        <v>5</v>
      </c>
      <c r="J4" s="12" t="s">
        <v>6</v>
      </c>
      <c r="K4" s="12" t="s">
        <v>7</v>
      </c>
    </row>
    <row r="5" spans="1:11" ht="15.75" x14ac:dyDescent="0.25">
      <c r="A5" s="31" t="s">
        <v>8</v>
      </c>
      <c r="B5" s="32">
        <f>ConstructionImprovements!C25</f>
        <v>0</v>
      </c>
      <c r="C5" s="33"/>
      <c r="D5" s="33"/>
      <c r="E5" s="34"/>
      <c r="G5" s="31" t="s">
        <v>8</v>
      </c>
      <c r="H5" s="49">
        <f>ConstructionImprovements!D25</f>
        <v>0</v>
      </c>
      <c r="I5" s="33"/>
      <c r="J5" s="33"/>
      <c r="K5" s="34"/>
    </row>
    <row r="6" spans="1:11" ht="15.75" x14ac:dyDescent="0.25">
      <c r="A6" s="31" t="s">
        <v>9</v>
      </c>
      <c r="B6" s="32">
        <f>Inventory!D16</f>
        <v>0</v>
      </c>
      <c r="C6" s="33"/>
      <c r="D6" s="33"/>
      <c r="E6" s="34"/>
      <c r="G6" s="31" t="s">
        <v>9</v>
      </c>
      <c r="H6" s="49">
        <f>Inventory!E16</f>
        <v>0</v>
      </c>
      <c r="I6" s="33"/>
      <c r="J6" s="33"/>
      <c r="K6" s="34"/>
    </row>
    <row r="7" spans="1:11" ht="15.75" x14ac:dyDescent="0.25">
      <c r="A7" s="31" t="s">
        <v>10</v>
      </c>
      <c r="B7" s="32">
        <f>Livestock!D16</f>
        <v>0</v>
      </c>
      <c r="C7" s="33"/>
      <c r="D7" s="33"/>
      <c r="E7" s="34"/>
      <c r="G7" s="31" t="s">
        <v>10</v>
      </c>
      <c r="H7" s="49">
        <f>Livestock!E16</f>
        <v>0</v>
      </c>
      <c r="I7" s="33"/>
      <c r="J7" s="33"/>
      <c r="K7" s="34"/>
    </row>
    <row r="8" spans="1:11" ht="15.75" x14ac:dyDescent="0.25">
      <c r="A8" s="31" t="s">
        <v>11</v>
      </c>
      <c r="B8" s="32">
        <f>MachineryEquipment!D16</f>
        <v>0</v>
      </c>
      <c r="C8" s="33"/>
      <c r="D8" s="33"/>
      <c r="E8" s="34"/>
      <c r="G8" s="31" t="s">
        <v>11</v>
      </c>
      <c r="H8" s="49">
        <f>MachineryEquipment!E16</f>
        <v>0</v>
      </c>
      <c r="I8" s="33"/>
      <c r="J8" s="33"/>
      <c r="K8" s="34"/>
    </row>
    <row r="9" spans="1:11" ht="15.75" x14ac:dyDescent="0.25">
      <c r="A9" s="31" t="s">
        <v>12</v>
      </c>
      <c r="B9" s="32">
        <f>Marketing!C12</f>
        <v>0</v>
      </c>
      <c r="C9" s="33"/>
      <c r="D9" s="33"/>
      <c r="E9" s="34"/>
      <c r="G9" s="31" t="s">
        <v>12</v>
      </c>
      <c r="H9" s="49">
        <f>Marketing!D12</f>
        <v>0</v>
      </c>
      <c r="I9" s="33"/>
      <c r="J9" s="33"/>
      <c r="K9" s="34"/>
    </row>
    <row r="10" spans="1:11" ht="15.75" x14ac:dyDescent="0.25">
      <c r="A10" s="31" t="s">
        <v>13</v>
      </c>
      <c r="B10" s="32">
        <f>RealEstateLand!C16</f>
        <v>0</v>
      </c>
      <c r="C10" s="33"/>
      <c r="D10" s="33"/>
      <c r="E10" s="34"/>
      <c r="G10" s="31" t="s">
        <v>13</v>
      </c>
      <c r="H10" s="49">
        <f>RealEstateLand!D16</f>
        <v>0</v>
      </c>
      <c r="I10" s="33"/>
      <c r="J10" s="33"/>
      <c r="K10" s="34"/>
    </row>
    <row r="11" spans="1:11" ht="15.75" x14ac:dyDescent="0.25">
      <c r="A11" s="31" t="s">
        <v>69</v>
      </c>
      <c r="B11" s="32">
        <f>Training!E24</f>
        <v>0</v>
      </c>
      <c r="C11" s="33"/>
      <c r="D11" s="33"/>
      <c r="E11" s="34"/>
      <c r="G11" s="31" t="s">
        <v>69</v>
      </c>
      <c r="H11" s="49">
        <f>Training!F24</f>
        <v>0</v>
      </c>
      <c r="I11" s="33"/>
      <c r="J11" s="33"/>
      <c r="K11" s="34"/>
    </row>
    <row r="12" spans="1:11" ht="15.75" x14ac:dyDescent="0.25">
      <c r="A12" s="35" t="s">
        <v>14</v>
      </c>
      <c r="B12" s="32">
        <f>Wages!E24</f>
        <v>0</v>
      </c>
      <c r="C12" s="33"/>
      <c r="D12" s="33"/>
      <c r="E12" s="34"/>
      <c r="G12" s="35" t="s">
        <v>14</v>
      </c>
      <c r="H12" s="49">
        <f>Wages!F24</f>
        <v>0</v>
      </c>
      <c r="I12" s="33"/>
      <c r="J12" s="33"/>
      <c r="K12" s="34"/>
    </row>
    <row r="13" spans="1:11" ht="15.75" x14ac:dyDescent="0.25">
      <c r="A13" s="31" t="s">
        <v>15</v>
      </c>
      <c r="B13" s="32">
        <f>Other!D15</f>
        <v>0</v>
      </c>
      <c r="C13" s="33"/>
      <c r="D13" s="33"/>
      <c r="E13" s="34"/>
      <c r="G13" s="31" t="s">
        <v>15</v>
      </c>
      <c r="H13" s="49">
        <f>Other!E15</f>
        <v>0</v>
      </c>
      <c r="I13" s="33"/>
      <c r="J13" s="33"/>
      <c r="K13" s="34"/>
    </row>
    <row r="14" spans="1:11" ht="15.75" x14ac:dyDescent="0.25">
      <c r="A14" s="31" t="s">
        <v>16</v>
      </c>
      <c r="B14" s="36">
        <f>SUM(B5:B13)</f>
        <v>0</v>
      </c>
      <c r="C14" s="40">
        <f>SUM(C5:C13)</f>
        <v>0</v>
      </c>
      <c r="D14" s="37">
        <f>SUM(D5:D13)</f>
        <v>0</v>
      </c>
      <c r="E14" s="47">
        <f>SUM(E5:E13)</f>
        <v>0</v>
      </c>
      <c r="G14" s="31" t="s">
        <v>16</v>
      </c>
      <c r="H14" s="36">
        <f>SUM(H5:H13)</f>
        <v>0</v>
      </c>
      <c r="I14" s="40">
        <f>SUM(I5:I13)</f>
        <v>0</v>
      </c>
      <c r="J14" s="37">
        <f>SUM(J5:J13)</f>
        <v>0</v>
      </c>
      <c r="K14" s="47">
        <f>SUM(K5:K13)</f>
        <v>0</v>
      </c>
    </row>
    <row r="15" spans="1:11" ht="15.75" thickBot="1" x14ac:dyDescent="0.3">
      <c r="H15" s="44"/>
    </row>
    <row r="16" spans="1:11" x14ac:dyDescent="0.25">
      <c r="A16" s="86" t="s">
        <v>17</v>
      </c>
      <c r="B16" s="87"/>
      <c r="G16" s="38" t="s">
        <v>17</v>
      </c>
      <c r="H16" s="39"/>
    </row>
    <row r="17" spans="1:9" x14ac:dyDescent="0.25">
      <c r="A17" s="94" t="s">
        <v>78</v>
      </c>
      <c r="B17" s="96">
        <f>MIN(B14/1.05,200000)</f>
        <v>0</v>
      </c>
      <c r="G17" s="39" t="s">
        <v>18</v>
      </c>
      <c r="H17" s="40">
        <f>MIN(H14/1.05,200000)</f>
        <v>0</v>
      </c>
    </row>
    <row r="18" spans="1:9" x14ac:dyDescent="0.25">
      <c r="A18" s="90" t="s">
        <v>19</v>
      </c>
      <c r="B18" s="91">
        <f>MIN(B14*(0.05/1.05),20000)</f>
        <v>0</v>
      </c>
      <c r="G18" s="41" t="s">
        <v>19</v>
      </c>
      <c r="H18" s="37">
        <f>MIN(H14*(0.05/1.05),20000)</f>
        <v>0</v>
      </c>
    </row>
    <row r="19" spans="1:9" ht="15.75" thickBot="1" x14ac:dyDescent="0.3">
      <c r="A19" s="92" t="s">
        <v>20</v>
      </c>
      <c r="B19" s="93">
        <f>B14</f>
        <v>0</v>
      </c>
      <c r="G19" s="39" t="s">
        <v>20</v>
      </c>
      <c r="H19" s="42">
        <f>SUM(H17:H18)</f>
        <v>0</v>
      </c>
    </row>
    <row r="20" spans="1:9" x14ac:dyDescent="0.25">
      <c r="B20" s="43"/>
    </row>
    <row r="21" spans="1:9" ht="15.75" x14ac:dyDescent="0.25">
      <c r="A21" s="97" t="s">
        <v>79</v>
      </c>
      <c r="B21" s="43"/>
      <c r="G21" s="85" t="s">
        <v>77</v>
      </c>
      <c r="H21" s="43"/>
    </row>
    <row r="22" spans="1:9" ht="15.75" thickBot="1" x14ac:dyDescent="0.3">
      <c r="B22" s="43"/>
      <c r="H22" s="43"/>
    </row>
    <row r="23" spans="1:9" x14ac:dyDescent="0.25">
      <c r="A23" s="86" t="s">
        <v>17</v>
      </c>
      <c r="B23" s="87"/>
      <c r="G23" s="38" t="s">
        <v>17</v>
      </c>
      <c r="H23" s="39"/>
    </row>
    <row r="24" spans="1:9" x14ac:dyDescent="0.25">
      <c r="A24" s="88" t="s">
        <v>80</v>
      </c>
      <c r="B24" s="89">
        <v>0</v>
      </c>
      <c r="C24" s="84" t="s">
        <v>76</v>
      </c>
      <c r="G24" s="83" t="s">
        <v>75</v>
      </c>
      <c r="H24" s="82">
        <v>0</v>
      </c>
      <c r="I24" s="84" t="s">
        <v>76</v>
      </c>
    </row>
    <row r="25" spans="1:9" x14ac:dyDescent="0.25">
      <c r="A25" s="90" t="s">
        <v>19</v>
      </c>
      <c r="B25" s="91">
        <f>B24*0.05</f>
        <v>0</v>
      </c>
      <c r="G25" s="41" t="s">
        <v>19</v>
      </c>
      <c r="H25" s="37">
        <f>H24*0.05</f>
        <v>0</v>
      </c>
    </row>
    <row r="26" spans="1:9" x14ac:dyDescent="0.25">
      <c r="A26" s="94" t="s">
        <v>63</v>
      </c>
      <c r="B26" s="95">
        <f>B27-(B24+B25)</f>
        <v>0</v>
      </c>
      <c r="G26" s="39" t="s">
        <v>63</v>
      </c>
      <c r="H26" s="47">
        <f>H27-(H24+H25)</f>
        <v>0</v>
      </c>
    </row>
    <row r="27" spans="1:9" ht="15.75" thickBot="1" x14ac:dyDescent="0.3">
      <c r="A27" s="92" t="s">
        <v>20</v>
      </c>
      <c r="B27" s="93">
        <f>B14</f>
        <v>0</v>
      </c>
      <c r="G27" s="39" t="s">
        <v>20</v>
      </c>
      <c r="H27" s="42">
        <f>H14</f>
        <v>0</v>
      </c>
    </row>
  </sheetData>
  <protectedRanges>
    <protectedRange algorithmName="SHA-512" hashValue="zwh5HyBVUA11xrdSrj8z8YA+HEtPAnaINKJgFTAey76ehRFR7+WCfoeC2aDKsCppeooEjnEWo9drS/t7ozHSHQ==" saltValue="BTQ7VtETKJILTZ8xjFXlSA==" spinCount="100000" sqref="C5:E13 I5:K13" name="SummaryBudget"/>
  </protectedRanges>
  <sortState xmlns:xlrd2="http://schemas.microsoft.com/office/spreadsheetml/2017/richdata2" ref="A5:A13">
    <sortCondition ref="A5:A13"/>
  </sortState>
  <mergeCells count="4">
    <mergeCell ref="A2:E2"/>
    <mergeCell ref="G2:K2"/>
    <mergeCell ref="A1:E1"/>
    <mergeCell ref="G1:K1"/>
  </mergeCells>
  <printOptions horizontalCentered="1"/>
  <pageMargins left="0.17" right="0.1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BA1FE4-C26A-4265-85C0-1FD61703AD58}">
  <dimension ref="A1:E25"/>
  <sheetViews>
    <sheetView workbookViewId="0">
      <selection activeCell="B28" sqref="B28"/>
    </sheetView>
  </sheetViews>
  <sheetFormatPr defaultColWidth="8.85546875" defaultRowHeight="15" x14ac:dyDescent="0.25"/>
  <cols>
    <col min="1" max="1" width="73.85546875" style="29" customWidth="1"/>
    <col min="2" max="2" width="19.5703125" style="29" customWidth="1"/>
    <col min="3" max="3" width="21.5703125" style="29" customWidth="1"/>
    <col min="4" max="4" width="11.28515625" style="29" bestFit="1" customWidth="1"/>
    <col min="5" max="5" width="60.28515625" style="29" customWidth="1"/>
    <col min="6" max="16384" width="8.85546875" style="29"/>
  </cols>
  <sheetData>
    <row r="1" spans="1:5" ht="18.75" x14ac:dyDescent="0.25">
      <c r="A1" s="106" t="s">
        <v>8</v>
      </c>
      <c r="B1" s="106"/>
      <c r="C1" s="106"/>
      <c r="D1" s="106"/>
      <c r="E1" s="106"/>
    </row>
    <row r="2" spans="1:5" ht="60.75" customHeight="1" thickBot="1" x14ac:dyDescent="0.3">
      <c r="A2" s="98" t="s">
        <v>21</v>
      </c>
      <c r="B2" s="98"/>
      <c r="C2" s="98"/>
      <c r="D2" s="98"/>
      <c r="E2" s="98"/>
    </row>
    <row r="3" spans="1:5" x14ac:dyDescent="0.25">
      <c r="A3" s="30"/>
      <c r="B3" s="30"/>
      <c r="C3" s="30"/>
      <c r="D3" s="104" t="s">
        <v>64</v>
      </c>
      <c r="E3" s="105"/>
    </row>
    <row r="4" spans="1:5" x14ac:dyDescent="0.25">
      <c r="A4" s="16" t="s">
        <v>22</v>
      </c>
      <c r="B4" s="16" t="s">
        <v>23</v>
      </c>
      <c r="C4" s="52" t="s">
        <v>24</v>
      </c>
      <c r="D4" s="55" t="s">
        <v>25</v>
      </c>
      <c r="E4" s="56" t="s">
        <v>26</v>
      </c>
    </row>
    <row r="5" spans="1:5" x14ac:dyDescent="0.25">
      <c r="A5" s="26"/>
      <c r="B5" s="26"/>
      <c r="C5" s="53"/>
      <c r="D5" s="57"/>
      <c r="E5" s="58"/>
    </row>
    <row r="6" spans="1:5" x14ac:dyDescent="0.25">
      <c r="A6" s="26"/>
      <c r="B6" s="26"/>
      <c r="C6" s="54"/>
      <c r="D6" s="57"/>
      <c r="E6" s="58"/>
    </row>
    <row r="7" spans="1:5" x14ac:dyDescent="0.25">
      <c r="A7" s="26"/>
      <c r="B7" s="26"/>
      <c r="C7" s="54"/>
      <c r="D7" s="59"/>
      <c r="E7" s="60"/>
    </row>
    <row r="8" spans="1:5" x14ac:dyDescent="0.25">
      <c r="A8" s="26"/>
      <c r="B8" s="26"/>
      <c r="C8" s="54"/>
      <c r="D8" s="57"/>
      <c r="E8" s="58"/>
    </row>
    <row r="9" spans="1:5" x14ac:dyDescent="0.25">
      <c r="A9" s="26"/>
      <c r="B9" s="26"/>
      <c r="C9" s="54"/>
      <c r="D9" s="57"/>
      <c r="E9" s="58"/>
    </row>
    <row r="10" spans="1:5" x14ac:dyDescent="0.25">
      <c r="A10" s="26"/>
      <c r="B10" s="26"/>
      <c r="C10" s="54"/>
      <c r="D10" s="57"/>
      <c r="E10" s="58"/>
    </row>
    <row r="11" spans="1:5" x14ac:dyDescent="0.25">
      <c r="A11" s="26"/>
      <c r="B11" s="26"/>
      <c r="C11" s="54"/>
      <c r="D11" s="57"/>
      <c r="E11" s="58"/>
    </row>
    <row r="12" spans="1:5" x14ac:dyDescent="0.25">
      <c r="A12" s="26"/>
      <c r="B12" s="26"/>
      <c r="C12" s="54"/>
      <c r="D12" s="57"/>
      <c r="E12" s="58"/>
    </row>
    <row r="13" spans="1:5" x14ac:dyDescent="0.25">
      <c r="A13" s="26"/>
      <c r="B13" s="26"/>
      <c r="C13" s="54"/>
      <c r="D13" s="57"/>
      <c r="E13" s="58"/>
    </row>
    <row r="14" spans="1:5" x14ac:dyDescent="0.25">
      <c r="A14" s="26"/>
      <c r="B14" s="26"/>
      <c r="C14" s="54"/>
      <c r="D14" s="57"/>
      <c r="E14" s="58"/>
    </row>
    <row r="15" spans="1:5" x14ac:dyDescent="0.25">
      <c r="A15" s="26"/>
      <c r="B15" s="26"/>
      <c r="C15" s="54"/>
      <c r="D15" s="57"/>
      <c r="E15" s="58"/>
    </row>
    <row r="16" spans="1:5" x14ac:dyDescent="0.25">
      <c r="A16" s="26"/>
      <c r="B16" s="26"/>
      <c r="C16" s="54"/>
      <c r="D16" s="57"/>
      <c r="E16" s="58"/>
    </row>
    <row r="17" spans="1:5" x14ac:dyDescent="0.25">
      <c r="A17" s="26"/>
      <c r="B17" s="26"/>
      <c r="C17" s="54"/>
      <c r="D17" s="57"/>
      <c r="E17" s="58"/>
    </row>
    <row r="18" spans="1:5" x14ac:dyDescent="0.25">
      <c r="A18" s="26"/>
      <c r="B18" s="26"/>
      <c r="C18" s="54"/>
      <c r="D18" s="57"/>
      <c r="E18" s="58"/>
    </row>
    <row r="19" spans="1:5" x14ac:dyDescent="0.25">
      <c r="A19" s="26"/>
      <c r="B19" s="26"/>
      <c r="C19" s="54"/>
      <c r="D19" s="57"/>
      <c r="E19" s="58"/>
    </row>
    <row r="20" spans="1:5" x14ac:dyDescent="0.25">
      <c r="A20" s="26"/>
      <c r="B20" s="26"/>
      <c r="C20" s="54"/>
      <c r="D20" s="57"/>
      <c r="E20" s="58"/>
    </row>
    <row r="21" spans="1:5" x14ac:dyDescent="0.25">
      <c r="A21" s="26"/>
      <c r="B21" s="26"/>
      <c r="C21" s="54"/>
      <c r="D21" s="57"/>
      <c r="E21" s="58"/>
    </row>
    <row r="22" spans="1:5" x14ac:dyDescent="0.25">
      <c r="A22" s="26"/>
      <c r="B22" s="26"/>
      <c r="C22" s="54"/>
      <c r="D22" s="57"/>
      <c r="E22" s="58"/>
    </row>
    <row r="23" spans="1:5" x14ac:dyDescent="0.25">
      <c r="A23" s="26"/>
      <c r="B23" s="26"/>
      <c r="C23" s="54"/>
      <c r="D23" s="57"/>
      <c r="E23" s="58"/>
    </row>
    <row r="24" spans="1:5" x14ac:dyDescent="0.25">
      <c r="A24" s="26"/>
      <c r="B24" s="26"/>
      <c r="C24" s="54"/>
      <c r="D24" s="57"/>
      <c r="E24" s="58"/>
    </row>
    <row r="25" spans="1:5" ht="15.75" thickBot="1" x14ac:dyDescent="0.3">
      <c r="B25" s="46" t="s">
        <v>27</v>
      </c>
      <c r="C25" s="79">
        <f>SUM(C5:C24)</f>
        <v>0</v>
      </c>
      <c r="D25" s="80">
        <f>SUM($D$5:$D$24)</f>
        <v>0</v>
      </c>
      <c r="E25" s="61"/>
    </row>
  </sheetData>
  <sheetProtection algorithmName="SHA-512" hashValue="zQxl6XO9GquKAl8QjyStXdyMnVD9CdZm2ajI/oCLP8KSxFF7ONGABaiGf2OCPfCBk9Xd/KYpVnPYdJZvNpWWmA==" saltValue="+9NJOhuwhuHBSLhREGl5XA==" spinCount="100000" sheet="1" objects="1" scenarios="1"/>
  <protectedRanges>
    <protectedRange algorithmName="SHA-512" hashValue="FDZteDWxenJLELL/NwLfnw5NBo+yUqhC2IfGOMgKnVGGQ0qahAhuLkgL4EgL5E26FSDYqsoujrzvx9AVlkvtRQ==" saltValue="fh2gvUM4SGnrgWUDv1rxLw==" spinCount="100000" sqref="A5:E24" name="ConstructionImprovements"/>
  </protectedRanges>
  <mergeCells count="3">
    <mergeCell ref="D3:E3"/>
    <mergeCell ref="A2:E2"/>
    <mergeCell ref="A1:E1"/>
  </mergeCells>
  <printOptions horizontalCentered="1"/>
  <pageMargins left="0.17" right="0.1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A9D71A-CF14-4F0A-9684-08EE853A4B14}">
  <dimension ref="A1:F16"/>
  <sheetViews>
    <sheetView workbookViewId="0">
      <selection activeCell="A5" sqref="A5"/>
    </sheetView>
  </sheetViews>
  <sheetFormatPr defaultColWidth="8.85546875" defaultRowHeight="15" x14ac:dyDescent="0.25"/>
  <cols>
    <col min="1" max="1" width="88.7109375" style="2" customWidth="1"/>
    <col min="2" max="2" width="9.28515625" style="2" bestFit="1" customWidth="1"/>
    <col min="3" max="3" width="9.7109375" style="2" bestFit="1" customWidth="1"/>
    <col min="4" max="4" width="17.42578125" style="4" customWidth="1"/>
    <col min="5" max="5" width="11.28515625" style="2" bestFit="1" customWidth="1"/>
    <col min="6" max="6" width="62.140625" style="2" customWidth="1"/>
    <col min="7" max="16384" width="8.85546875" style="2"/>
  </cols>
  <sheetData>
    <row r="1" spans="1:6" ht="18.75" x14ac:dyDescent="0.25">
      <c r="A1" s="109" t="s">
        <v>9</v>
      </c>
      <c r="B1" s="109"/>
      <c r="C1" s="109"/>
      <c r="D1" s="109"/>
      <c r="E1" s="109"/>
      <c r="F1" s="109"/>
    </row>
    <row r="2" spans="1:6" ht="31.5" customHeight="1" thickBot="1" x14ac:dyDescent="0.3">
      <c r="A2" s="103" t="s">
        <v>72</v>
      </c>
      <c r="B2" s="103"/>
      <c r="C2" s="103"/>
      <c r="D2" s="103"/>
      <c r="E2" s="103"/>
      <c r="F2" s="103"/>
    </row>
    <row r="3" spans="1:6" x14ac:dyDescent="0.25">
      <c r="A3" s="8"/>
      <c r="B3" s="8"/>
      <c r="C3" s="8"/>
      <c r="D3" s="9"/>
      <c r="E3" s="107" t="s">
        <v>65</v>
      </c>
      <c r="F3" s="108"/>
    </row>
    <row r="4" spans="1:6" s="13" customFormat="1" x14ac:dyDescent="0.25">
      <c r="A4" s="16" t="s">
        <v>70</v>
      </c>
      <c r="B4" s="45" t="s">
        <v>28</v>
      </c>
      <c r="C4" s="45" t="s">
        <v>29</v>
      </c>
      <c r="D4" s="62" t="s">
        <v>24</v>
      </c>
      <c r="E4" s="55" t="s">
        <v>25</v>
      </c>
      <c r="F4" s="65" t="s">
        <v>26</v>
      </c>
    </row>
    <row r="5" spans="1:6" x14ac:dyDescent="0.25">
      <c r="A5" s="6"/>
      <c r="B5" s="6"/>
      <c r="C5" s="6"/>
      <c r="D5" s="64">
        <f>$B5*$C5</f>
        <v>0</v>
      </c>
      <c r="E5" s="66"/>
      <c r="F5" s="67"/>
    </row>
    <row r="6" spans="1:6" x14ac:dyDescent="0.25">
      <c r="A6" s="6"/>
      <c r="B6" s="6"/>
      <c r="C6" s="6"/>
      <c r="D6" s="64">
        <f t="shared" ref="D6:D15" si="0">$B6*$C6</f>
        <v>0</v>
      </c>
      <c r="E6" s="66"/>
      <c r="F6" s="67"/>
    </row>
    <row r="7" spans="1:6" x14ac:dyDescent="0.25">
      <c r="A7" s="6"/>
      <c r="B7" s="6"/>
      <c r="C7" s="6"/>
      <c r="D7" s="64">
        <f t="shared" si="0"/>
        <v>0</v>
      </c>
      <c r="E7" s="66"/>
      <c r="F7" s="67"/>
    </row>
    <row r="8" spans="1:6" x14ac:dyDescent="0.25">
      <c r="A8" s="6"/>
      <c r="B8" s="6"/>
      <c r="C8" s="6"/>
      <c r="D8" s="64">
        <f t="shared" si="0"/>
        <v>0</v>
      </c>
      <c r="E8" s="66"/>
      <c r="F8" s="67"/>
    </row>
    <row r="9" spans="1:6" x14ac:dyDescent="0.25">
      <c r="A9" s="6"/>
      <c r="B9" s="6"/>
      <c r="C9" s="6"/>
      <c r="D9" s="64">
        <f t="shared" si="0"/>
        <v>0</v>
      </c>
      <c r="E9" s="66"/>
      <c r="F9" s="67"/>
    </row>
    <row r="10" spans="1:6" x14ac:dyDescent="0.25">
      <c r="A10" s="6"/>
      <c r="B10" s="6"/>
      <c r="C10" s="6"/>
      <c r="D10" s="64">
        <f t="shared" si="0"/>
        <v>0</v>
      </c>
      <c r="E10" s="66"/>
      <c r="F10" s="67"/>
    </row>
    <row r="11" spans="1:6" x14ac:dyDescent="0.25">
      <c r="A11" s="6"/>
      <c r="B11" s="6"/>
      <c r="C11" s="6"/>
      <c r="D11" s="64">
        <f t="shared" si="0"/>
        <v>0</v>
      </c>
      <c r="E11" s="66"/>
      <c r="F11" s="67"/>
    </row>
    <row r="12" spans="1:6" x14ac:dyDescent="0.25">
      <c r="A12" s="6"/>
      <c r="B12" s="6"/>
      <c r="C12" s="6"/>
      <c r="D12" s="64">
        <f t="shared" si="0"/>
        <v>0</v>
      </c>
      <c r="E12" s="66"/>
      <c r="F12" s="67"/>
    </row>
    <row r="13" spans="1:6" x14ac:dyDescent="0.25">
      <c r="A13" s="6"/>
      <c r="B13" s="6"/>
      <c r="C13" s="6"/>
      <c r="D13" s="64">
        <f t="shared" si="0"/>
        <v>0</v>
      </c>
      <c r="E13" s="66"/>
      <c r="F13" s="67"/>
    </row>
    <row r="14" spans="1:6" x14ac:dyDescent="0.25">
      <c r="A14" s="6"/>
      <c r="B14" s="6"/>
      <c r="C14" s="6"/>
      <c r="D14" s="64">
        <f t="shared" si="0"/>
        <v>0</v>
      </c>
      <c r="E14" s="66"/>
      <c r="F14" s="67"/>
    </row>
    <row r="15" spans="1:6" x14ac:dyDescent="0.25">
      <c r="A15" s="6"/>
      <c r="B15" s="6"/>
      <c r="C15" s="6"/>
      <c r="D15" s="64">
        <f t="shared" si="0"/>
        <v>0</v>
      </c>
      <c r="E15" s="66"/>
      <c r="F15" s="67"/>
    </row>
    <row r="16" spans="1:6" ht="15.75" thickBot="1" x14ac:dyDescent="0.3">
      <c r="C16" s="17" t="s">
        <v>27</v>
      </c>
      <c r="D16" s="64">
        <f>SUM(D5:D15)</f>
        <v>0</v>
      </c>
      <c r="E16" s="68">
        <f>SUM(E5:E15)</f>
        <v>0</v>
      </c>
      <c r="F16" s="69"/>
    </row>
  </sheetData>
  <sheetProtection algorithmName="SHA-512" hashValue="73XA6FlcqLNO6sZaxDviavcDPrjVclJDLrrrHRLwnMKDJS4hbBCap7XyfGZWGSovVIvpJE430WCkrEn/ICFd8Q==" saltValue="0f8yfRqxdgECkfbBAlcrsA==" spinCount="100000" sheet="1" objects="1" scenarios="1"/>
  <protectedRanges>
    <protectedRange algorithmName="SHA-512" hashValue="TSzY8eELmXZpL6kfjkcq10EIUHOZAkKwli7NLdv/3bj/QFKZT8crrmh3xEfUcCzTmn2dQUUGR/8l6muu67Pyrg==" saltValue="K3TUqYNcO5gHtYuW2Mc6wQ==" spinCount="100000" sqref="A5:F15" name="Inventory"/>
  </protectedRanges>
  <mergeCells count="3">
    <mergeCell ref="E3:F3"/>
    <mergeCell ref="A2:F2"/>
    <mergeCell ref="A1:F1"/>
  </mergeCells>
  <pageMargins left="0.17" right="0.1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9416D5-B01A-41DD-BCB8-4C2D4E6362EC}">
  <dimension ref="A1:F16"/>
  <sheetViews>
    <sheetView workbookViewId="0">
      <selection activeCell="B17" sqref="B17"/>
    </sheetView>
  </sheetViews>
  <sheetFormatPr defaultColWidth="8.85546875" defaultRowHeight="15" x14ac:dyDescent="0.25"/>
  <cols>
    <col min="1" max="1" width="86.7109375" style="2" customWidth="1"/>
    <col min="2" max="2" width="14.42578125" style="2" customWidth="1"/>
    <col min="3" max="3" width="15.7109375" style="2" bestFit="1" customWidth="1"/>
    <col min="4" max="4" width="17.42578125" style="4" customWidth="1"/>
    <col min="5" max="5" width="18.140625" style="2" customWidth="1"/>
    <col min="6" max="6" width="52.5703125" style="2" customWidth="1"/>
    <col min="7" max="16384" width="8.85546875" style="2"/>
  </cols>
  <sheetData>
    <row r="1" spans="1:6" ht="18.75" x14ac:dyDescent="0.25">
      <c r="A1" s="109" t="s">
        <v>10</v>
      </c>
      <c r="B1" s="109"/>
      <c r="C1" s="109"/>
      <c r="D1" s="109"/>
      <c r="E1" s="109"/>
      <c r="F1" s="109"/>
    </row>
    <row r="2" spans="1:6" ht="15.75" thickBot="1" x14ac:dyDescent="0.3">
      <c r="A2" s="103" t="s">
        <v>71</v>
      </c>
      <c r="B2" s="103"/>
      <c r="C2" s="103"/>
      <c r="D2" s="103"/>
      <c r="E2" s="103"/>
      <c r="F2" s="103"/>
    </row>
    <row r="3" spans="1:6" x14ac:dyDescent="0.25">
      <c r="A3" s="8"/>
      <c r="B3" s="8"/>
      <c r="C3" s="8"/>
      <c r="D3" s="9"/>
      <c r="E3" s="107" t="s">
        <v>64</v>
      </c>
      <c r="F3" s="108"/>
    </row>
    <row r="4" spans="1:6" s="19" customFormat="1" x14ac:dyDescent="0.25">
      <c r="A4" s="18" t="s">
        <v>30</v>
      </c>
      <c r="B4" s="20" t="s">
        <v>31</v>
      </c>
      <c r="C4" s="20" t="s">
        <v>32</v>
      </c>
      <c r="D4" s="70" t="s">
        <v>24</v>
      </c>
      <c r="E4" s="55" t="s">
        <v>25</v>
      </c>
      <c r="F4" s="65" t="s">
        <v>26</v>
      </c>
    </row>
    <row r="5" spans="1:6" x14ac:dyDescent="0.25">
      <c r="A5" s="6"/>
      <c r="B5" s="6"/>
      <c r="C5" s="7"/>
      <c r="D5" s="64">
        <f>B5*C5</f>
        <v>0</v>
      </c>
      <c r="E5" s="66"/>
      <c r="F5" s="67"/>
    </row>
    <row r="6" spans="1:6" x14ac:dyDescent="0.25">
      <c r="A6" s="6"/>
      <c r="B6" s="6"/>
      <c r="C6" s="7"/>
      <c r="D6" s="64">
        <f t="shared" ref="D6:D15" si="0">B6*C6</f>
        <v>0</v>
      </c>
      <c r="E6" s="66"/>
      <c r="F6" s="67"/>
    </row>
    <row r="7" spans="1:6" x14ac:dyDescent="0.25">
      <c r="A7" s="6"/>
      <c r="B7" s="6"/>
      <c r="C7" s="7"/>
      <c r="D7" s="64">
        <f t="shared" si="0"/>
        <v>0</v>
      </c>
      <c r="E7" s="66"/>
      <c r="F7" s="67"/>
    </row>
    <row r="8" spans="1:6" x14ac:dyDescent="0.25">
      <c r="A8" s="6"/>
      <c r="B8" s="6"/>
      <c r="C8" s="7"/>
      <c r="D8" s="64">
        <f>B8*C8</f>
        <v>0</v>
      </c>
      <c r="E8" s="66"/>
      <c r="F8" s="67"/>
    </row>
    <row r="9" spans="1:6" x14ac:dyDescent="0.25">
      <c r="A9" s="6"/>
      <c r="B9" s="6"/>
      <c r="C9" s="7"/>
      <c r="D9" s="64">
        <f t="shared" si="0"/>
        <v>0</v>
      </c>
      <c r="E9" s="66"/>
      <c r="F9" s="67"/>
    </row>
    <row r="10" spans="1:6" x14ac:dyDescent="0.25">
      <c r="A10" s="6"/>
      <c r="B10" s="6"/>
      <c r="C10" s="7"/>
      <c r="D10" s="64">
        <f t="shared" si="0"/>
        <v>0</v>
      </c>
      <c r="E10" s="66"/>
      <c r="F10" s="67"/>
    </row>
    <row r="11" spans="1:6" x14ac:dyDescent="0.25">
      <c r="A11" s="6"/>
      <c r="B11" s="6"/>
      <c r="C11" s="7"/>
      <c r="D11" s="64">
        <f>B11*C11</f>
        <v>0</v>
      </c>
      <c r="E11" s="66"/>
      <c r="F11" s="67"/>
    </row>
    <row r="12" spans="1:6" x14ac:dyDescent="0.25">
      <c r="A12" s="6"/>
      <c r="B12" s="6"/>
      <c r="C12" s="7"/>
      <c r="D12" s="64">
        <f t="shared" si="0"/>
        <v>0</v>
      </c>
      <c r="E12" s="66"/>
      <c r="F12" s="67"/>
    </row>
    <row r="13" spans="1:6" x14ac:dyDescent="0.25">
      <c r="A13" s="6"/>
      <c r="B13" s="6"/>
      <c r="C13" s="7"/>
      <c r="D13" s="64">
        <f>B13*C13</f>
        <v>0</v>
      </c>
      <c r="E13" s="66"/>
      <c r="F13" s="67"/>
    </row>
    <row r="14" spans="1:6" x14ac:dyDescent="0.25">
      <c r="A14" s="6"/>
      <c r="B14" s="6"/>
      <c r="C14" s="7"/>
      <c r="D14" s="64">
        <f t="shared" si="0"/>
        <v>0</v>
      </c>
      <c r="E14" s="66"/>
      <c r="F14" s="67"/>
    </row>
    <row r="15" spans="1:6" x14ac:dyDescent="0.25">
      <c r="A15" s="6"/>
      <c r="B15" s="6"/>
      <c r="C15" s="7"/>
      <c r="D15" s="64">
        <f t="shared" si="0"/>
        <v>0</v>
      </c>
      <c r="E15" s="66"/>
      <c r="F15" s="67"/>
    </row>
    <row r="16" spans="1:6" ht="15.75" thickBot="1" x14ac:dyDescent="0.3">
      <c r="C16" s="17" t="s">
        <v>27</v>
      </c>
      <c r="D16" s="64">
        <f>SUM(D5:D15)</f>
        <v>0</v>
      </c>
      <c r="E16" s="68">
        <f>SUM(E5:E15)</f>
        <v>0</v>
      </c>
      <c r="F16" s="69"/>
    </row>
  </sheetData>
  <sheetProtection algorithmName="SHA-512" hashValue="tGE/U/6QQ6RQtrbwTIGUKxRSLY6L19TkYbNX5aMm9BISg9ofhlZFQorfcub4ASCfLhZittZssCW+0c6w/IFtHA==" saltValue="tIj725RI88vsZ6JzfD6FNQ==" spinCount="100000" sheet="1" objects="1" scenarios="1"/>
  <protectedRanges>
    <protectedRange algorithmName="SHA-512" hashValue="gy9v1iXwDxDOtwiGppMYzmp/ujjCI+t7/Z55wrdF8WiUPxh6ffvfhdN+1CRqOkmGcSfFtXSKRF+LpG3WgDnGgg==" saltValue="jr80iO+4pegnWX3x4RxFnw==" spinCount="100000" sqref="E5:F15 A5:C15" name="Livestock"/>
  </protectedRanges>
  <mergeCells count="3">
    <mergeCell ref="E3:F3"/>
    <mergeCell ref="A2:F2"/>
    <mergeCell ref="A1:F1"/>
  </mergeCells>
  <printOptions horizontalCentered="1"/>
  <pageMargins left="0.17" right="0.1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E67D39-B270-43D7-A656-CD297894275C}">
  <dimension ref="A1:F16"/>
  <sheetViews>
    <sheetView workbookViewId="0">
      <selection activeCell="A24" sqref="A24"/>
    </sheetView>
  </sheetViews>
  <sheetFormatPr defaultColWidth="8.85546875" defaultRowHeight="15" x14ac:dyDescent="0.25"/>
  <cols>
    <col min="1" max="1" width="114.140625" style="2" customWidth="1"/>
    <col min="2" max="2" width="9.28515625" style="2" bestFit="1" customWidth="1"/>
    <col min="3" max="3" width="10.140625" style="2" bestFit="1" customWidth="1"/>
    <col min="4" max="4" width="17.140625" style="4" customWidth="1"/>
    <col min="5" max="5" width="16.7109375" style="2" customWidth="1"/>
    <col min="6" max="6" width="60.85546875" style="2" customWidth="1"/>
    <col min="7" max="16384" width="8.85546875" style="2"/>
  </cols>
  <sheetData>
    <row r="1" spans="1:6" ht="18.75" x14ac:dyDescent="0.25">
      <c r="A1" s="109" t="s">
        <v>11</v>
      </c>
      <c r="B1" s="109"/>
      <c r="C1" s="109"/>
      <c r="D1" s="109"/>
      <c r="E1" s="109"/>
      <c r="F1" s="109"/>
    </row>
    <row r="2" spans="1:6" ht="81.75" customHeight="1" thickBot="1" x14ac:dyDescent="0.3">
      <c r="A2" s="103" t="s">
        <v>73</v>
      </c>
      <c r="B2" s="103"/>
      <c r="C2" s="103"/>
      <c r="D2" s="103"/>
      <c r="E2" s="103"/>
      <c r="F2" s="103"/>
    </row>
    <row r="3" spans="1:6" x14ac:dyDescent="0.25">
      <c r="A3" s="8"/>
      <c r="B3" s="8"/>
      <c r="C3" s="8"/>
      <c r="D3" s="9"/>
      <c r="E3" s="107" t="s">
        <v>64</v>
      </c>
      <c r="F3" s="108"/>
    </row>
    <row r="4" spans="1:6" s="19" customFormat="1" x14ac:dyDescent="0.25">
      <c r="A4" s="18" t="s">
        <v>33</v>
      </c>
      <c r="B4" s="18" t="s">
        <v>34</v>
      </c>
      <c r="C4" s="18" t="s">
        <v>35</v>
      </c>
      <c r="D4" s="70" t="s">
        <v>24</v>
      </c>
      <c r="E4" s="55" t="s">
        <v>25</v>
      </c>
      <c r="F4" s="65" t="s">
        <v>26</v>
      </c>
    </row>
    <row r="5" spans="1:6" x14ac:dyDescent="0.25">
      <c r="A5" s="6"/>
      <c r="B5" s="6"/>
      <c r="C5" s="7"/>
      <c r="D5" s="64">
        <f>B5*C5</f>
        <v>0</v>
      </c>
      <c r="E5" s="66"/>
      <c r="F5" s="67"/>
    </row>
    <row r="6" spans="1:6" x14ac:dyDescent="0.25">
      <c r="A6" s="6"/>
      <c r="B6" s="6"/>
      <c r="C6" s="7"/>
      <c r="D6" s="64">
        <f t="shared" ref="D6:D14" si="0">B6*C6</f>
        <v>0</v>
      </c>
      <c r="E6" s="66"/>
      <c r="F6" s="67"/>
    </row>
    <row r="7" spans="1:6" x14ac:dyDescent="0.25">
      <c r="A7" s="6"/>
      <c r="B7" s="6"/>
      <c r="C7" s="7"/>
      <c r="D7" s="64">
        <f>B7*C7</f>
        <v>0</v>
      </c>
      <c r="E7" s="66"/>
      <c r="F7" s="67"/>
    </row>
    <row r="8" spans="1:6" x14ac:dyDescent="0.25">
      <c r="A8" s="6"/>
      <c r="B8" s="6"/>
      <c r="C8" s="7"/>
      <c r="D8" s="64">
        <f>B8*C8</f>
        <v>0</v>
      </c>
      <c r="E8" s="66"/>
      <c r="F8" s="67"/>
    </row>
    <row r="9" spans="1:6" x14ac:dyDescent="0.25">
      <c r="A9" s="6"/>
      <c r="B9" s="6"/>
      <c r="C9" s="7"/>
      <c r="D9" s="64">
        <f t="shared" si="0"/>
        <v>0</v>
      </c>
      <c r="E9" s="66"/>
      <c r="F9" s="67"/>
    </row>
    <row r="10" spans="1:6" x14ac:dyDescent="0.25">
      <c r="A10" s="6"/>
      <c r="B10" s="6"/>
      <c r="C10" s="7"/>
      <c r="D10" s="64">
        <f t="shared" si="0"/>
        <v>0</v>
      </c>
      <c r="E10" s="66"/>
      <c r="F10" s="67"/>
    </row>
    <row r="11" spans="1:6" x14ac:dyDescent="0.25">
      <c r="A11" s="6"/>
      <c r="B11" s="6"/>
      <c r="C11" s="7"/>
      <c r="D11" s="64">
        <f>B11*C11</f>
        <v>0</v>
      </c>
      <c r="E11" s="66"/>
      <c r="F11" s="67"/>
    </row>
    <row r="12" spans="1:6" x14ac:dyDescent="0.25">
      <c r="A12" s="6"/>
      <c r="B12" s="6"/>
      <c r="C12" s="7"/>
      <c r="D12" s="64">
        <f>B12*C12</f>
        <v>0</v>
      </c>
      <c r="E12" s="66"/>
      <c r="F12" s="67"/>
    </row>
    <row r="13" spans="1:6" x14ac:dyDescent="0.25">
      <c r="A13" s="6"/>
      <c r="B13" s="6"/>
      <c r="C13" s="7"/>
      <c r="D13" s="64">
        <f t="shared" si="0"/>
        <v>0</v>
      </c>
      <c r="E13" s="66"/>
      <c r="F13" s="67"/>
    </row>
    <row r="14" spans="1:6" x14ac:dyDescent="0.25">
      <c r="A14" s="6"/>
      <c r="B14" s="6"/>
      <c r="C14" s="7"/>
      <c r="D14" s="64">
        <f t="shared" si="0"/>
        <v>0</v>
      </c>
      <c r="E14" s="66"/>
      <c r="F14" s="67"/>
    </row>
    <row r="15" spans="1:6" x14ac:dyDescent="0.25">
      <c r="A15" s="6"/>
      <c r="B15" s="6"/>
      <c r="C15" s="7"/>
      <c r="D15" s="64">
        <f>B15*C15</f>
        <v>0</v>
      </c>
      <c r="E15" s="66"/>
      <c r="F15" s="67"/>
    </row>
    <row r="16" spans="1:6" ht="15.75" thickBot="1" x14ac:dyDescent="0.3">
      <c r="C16" s="17" t="s">
        <v>27</v>
      </c>
      <c r="D16" s="64">
        <f>SUM(D5:D15)</f>
        <v>0</v>
      </c>
      <c r="E16" s="68">
        <f>SUM(E5:E15)</f>
        <v>0</v>
      </c>
      <c r="F16" s="69"/>
    </row>
  </sheetData>
  <sheetProtection algorithmName="SHA-512" hashValue="YnnAXkYZSqaFyRiVk8qxRNOHPW4QGQPfHhwwaTEl93iSE7w99i4ExplelwbJyS4kxaWlZ5bKXY2/GpmTrZUTVw==" saltValue="Pe3Z4KjA8OvY+v8/MuSbng==" spinCount="100000" sheet="1" objects="1" scenarios="1"/>
  <protectedRanges>
    <protectedRange algorithmName="SHA-512" hashValue="1SJQ6UygQ0+yH0iVauBLZKws5IwujvGFXspfUgVnGksUuajVoLdBq2trjKFgO24/NLn/JUFmi0WHVEwVtoWGPg==" saltValue="9tQj88yM9gWke+8HbRb2OQ==" spinCount="100000" sqref="E5:F15 A5:C15" name="MachineryEquipment"/>
  </protectedRanges>
  <mergeCells count="3">
    <mergeCell ref="E3:F3"/>
    <mergeCell ref="A2:F2"/>
    <mergeCell ref="A1:F1"/>
  </mergeCells>
  <printOptions horizontalCentered="1"/>
  <pageMargins left="0.17" right="0.1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D6723A-336C-4506-A445-5C9223601DC2}">
  <dimension ref="A1:E14"/>
  <sheetViews>
    <sheetView workbookViewId="0">
      <selection activeCell="C6" sqref="C6"/>
    </sheetView>
  </sheetViews>
  <sheetFormatPr defaultColWidth="8.85546875" defaultRowHeight="15" x14ac:dyDescent="0.25"/>
  <cols>
    <col min="1" max="1" width="58.85546875" style="2" customWidth="1"/>
    <col min="2" max="2" width="69.140625" style="2" customWidth="1"/>
    <col min="3" max="3" width="15.85546875" style="4" customWidth="1"/>
    <col min="4" max="4" width="15.28515625" style="2" customWidth="1"/>
    <col min="5" max="5" width="54.7109375" style="2" customWidth="1"/>
    <col min="6" max="16384" width="8.85546875" style="2"/>
  </cols>
  <sheetData>
    <row r="1" spans="1:5" ht="18.75" x14ac:dyDescent="0.25">
      <c r="A1" s="109" t="s">
        <v>36</v>
      </c>
      <c r="B1" s="109"/>
      <c r="C1" s="109"/>
      <c r="D1" s="109"/>
      <c r="E1" s="109"/>
    </row>
    <row r="2" spans="1:5" ht="30.75" customHeight="1" thickBot="1" x14ac:dyDescent="0.3">
      <c r="A2" s="103" t="s">
        <v>37</v>
      </c>
      <c r="B2" s="103"/>
      <c r="C2" s="103"/>
      <c r="D2" s="103"/>
      <c r="E2" s="103"/>
    </row>
    <row r="3" spans="1:5" x14ac:dyDescent="0.25">
      <c r="A3" s="8"/>
      <c r="B3" s="8"/>
      <c r="C3" s="9"/>
      <c r="D3" s="107" t="s">
        <v>64</v>
      </c>
      <c r="E3" s="108"/>
    </row>
    <row r="4" spans="1:5" ht="30" x14ac:dyDescent="0.25">
      <c r="A4" s="16" t="s">
        <v>38</v>
      </c>
      <c r="B4" s="21" t="s">
        <v>39</v>
      </c>
      <c r="C4" s="62" t="s">
        <v>24</v>
      </c>
      <c r="D4" s="55" t="s">
        <v>25</v>
      </c>
      <c r="E4" s="65" t="s">
        <v>26</v>
      </c>
    </row>
    <row r="5" spans="1:5" x14ac:dyDescent="0.25">
      <c r="A5" s="6"/>
      <c r="B5" s="6"/>
      <c r="C5" s="63"/>
      <c r="D5" s="66"/>
      <c r="E5" s="67"/>
    </row>
    <row r="6" spans="1:5" x14ac:dyDescent="0.25">
      <c r="A6" s="6"/>
      <c r="B6" s="6"/>
      <c r="C6" s="63"/>
      <c r="D6" s="66"/>
      <c r="E6" s="67"/>
    </row>
    <row r="7" spans="1:5" x14ac:dyDescent="0.25">
      <c r="A7" s="6"/>
      <c r="B7" s="6"/>
      <c r="C7" s="63"/>
      <c r="D7" s="66"/>
      <c r="E7" s="67"/>
    </row>
    <row r="8" spans="1:5" x14ac:dyDescent="0.25">
      <c r="A8" s="6"/>
      <c r="B8" s="6"/>
      <c r="C8" s="63"/>
      <c r="D8" s="66"/>
      <c r="E8" s="67"/>
    </row>
    <row r="9" spans="1:5" x14ac:dyDescent="0.25">
      <c r="A9" s="6"/>
      <c r="B9" s="6"/>
      <c r="C9" s="63"/>
      <c r="D9" s="66"/>
      <c r="E9" s="67"/>
    </row>
    <row r="10" spans="1:5" x14ac:dyDescent="0.25">
      <c r="A10" s="6"/>
      <c r="B10" s="6"/>
      <c r="C10" s="63"/>
      <c r="D10" s="66"/>
      <c r="E10" s="67"/>
    </row>
    <row r="11" spans="1:5" x14ac:dyDescent="0.25">
      <c r="A11" s="6"/>
      <c r="B11" s="6"/>
      <c r="C11" s="63"/>
      <c r="D11" s="66"/>
      <c r="E11" s="67"/>
    </row>
    <row r="12" spans="1:5" ht="15.75" thickBot="1" x14ac:dyDescent="0.3">
      <c r="A12" s="8"/>
      <c r="B12" s="8"/>
      <c r="C12" s="64">
        <f>SUM(C5:C11)</f>
        <v>0</v>
      </c>
      <c r="D12" s="68">
        <f>SUM(D5:D11)</f>
        <v>0</v>
      </c>
      <c r="E12" s="69"/>
    </row>
    <row r="13" spans="1:5" x14ac:dyDescent="0.25">
      <c r="A13" s="8"/>
      <c r="B13" s="8"/>
      <c r="C13" s="9"/>
    </row>
    <row r="14" spans="1:5" x14ac:dyDescent="0.25">
      <c r="A14" s="8"/>
      <c r="B14" s="8"/>
      <c r="C14" s="9"/>
    </row>
  </sheetData>
  <sheetProtection algorithmName="SHA-512" hashValue="o9r4LULHuWOBc9B5/cw383t1ezOm4XECBm54zsPDrO3XdWs1mxUKyFU8zPMgOpFWTi+qWyLNORmw/v5ZeUL2hQ==" saltValue="IgEBf47TMxd5wxyVl6olEA==" spinCount="100000" sheet="1" objects="1" scenarios="1"/>
  <protectedRanges>
    <protectedRange algorithmName="SHA-512" hashValue="Ek5fbGgHQ1PSHYSZsZewyZJ1YgKKeatT7MCt27PIp2Q7XCp1QAvEeDw9iBVrnUJPEH0pWo2dXhIjHau42XzoZA==" saltValue="dlJSOeV2S250F0rhKGuNSg==" spinCount="100000" sqref="A5:E11" name="Marketing"/>
  </protectedRanges>
  <mergeCells count="3">
    <mergeCell ref="D3:E3"/>
    <mergeCell ref="A2:E2"/>
    <mergeCell ref="A1:E1"/>
  </mergeCells>
  <pageMargins left="0.17" right="0.1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22FF7B-5F3E-4536-8E6D-39813463F697}">
  <dimension ref="A1:E16"/>
  <sheetViews>
    <sheetView workbookViewId="0">
      <selection activeCell="A5" sqref="A5"/>
    </sheetView>
  </sheetViews>
  <sheetFormatPr defaultColWidth="8.85546875" defaultRowHeight="15" x14ac:dyDescent="0.25"/>
  <cols>
    <col min="1" max="1" width="76.5703125" style="2" customWidth="1"/>
    <col min="2" max="2" width="29.42578125" style="2" customWidth="1"/>
    <col min="3" max="3" width="21.5703125" style="14" customWidth="1"/>
    <col min="4" max="4" width="19.28515625" style="2" customWidth="1"/>
    <col min="5" max="5" width="54.85546875" style="2" customWidth="1"/>
    <col min="6" max="16384" width="8.85546875" style="2"/>
  </cols>
  <sheetData>
    <row r="1" spans="1:5" ht="18.75" x14ac:dyDescent="0.25">
      <c r="A1" s="109" t="s">
        <v>13</v>
      </c>
      <c r="B1" s="109"/>
      <c r="C1" s="109"/>
      <c r="D1" s="109"/>
      <c r="E1" s="109"/>
    </row>
    <row r="2" spans="1:5" ht="31.5" customHeight="1" thickBot="1" x14ac:dyDescent="0.3">
      <c r="A2" s="110" t="s">
        <v>40</v>
      </c>
      <c r="B2" s="110"/>
      <c r="C2" s="110"/>
      <c r="D2" s="110"/>
      <c r="E2" s="110"/>
    </row>
    <row r="3" spans="1:5" x14ac:dyDescent="0.25">
      <c r="A3" s="8"/>
      <c r="B3" s="8"/>
      <c r="C3" s="15"/>
      <c r="D3" s="107" t="s">
        <v>64</v>
      </c>
      <c r="E3" s="108"/>
    </row>
    <row r="4" spans="1:5" s="13" customFormat="1" x14ac:dyDescent="0.25">
      <c r="A4" s="16" t="s">
        <v>41</v>
      </c>
      <c r="B4" s="16" t="s">
        <v>42</v>
      </c>
      <c r="C4" s="52" t="s">
        <v>24</v>
      </c>
      <c r="D4" s="55" t="s">
        <v>25</v>
      </c>
      <c r="E4" s="56" t="s">
        <v>26</v>
      </c>
    </row>
    <row r="5" spans="1:5" x14ac:dyDescent="0.25">
      <c r="A5" s="6"/>
      <c r="B5" s="6"/>
      <c r="C5" s="71"/>
      <c r="D5" s="73"/>
      <c r="E5" s="74"/>
    </row>
    <row r="6" spans="1:5" x14ac:dyDescent="0.25">
      <c r="A6" s="6"/>
      <c r="B6" s="6"/>
      <c r="C6" s="63"/>
      <c r="D6" s="73"/>
      <c r="E6" s="74"/>
    </row>
    <row r="7" spans="1:5" x14ac:dyDescent="0.25">
      <c r="A7" s="6"/>
      <c r="B7" s="6"/>
      <c r="C7" s="63"/>
      <c r="D7" s="73"/>
      <c r="E7" s="74"/>
    </row>
    <row r="8" spans="1:5" x14ac:dyDescent="0.25">
      <c r="A8" s="6"/>
      <c r="B8" s="6"/>
      <c r="C8" s="63"/>
      <c r="D8" s="73"/>
      <c r="E8" s="74"/>
    </row>
    <row r="9" spans="1:5" x14ac:dyDescent="0.25">
      <c r="A9" s="6"/>
      <c r="B9" s="6"/>
      <c r="C9" s="63"/>
      <c r="D9" s="73"/>
      <c r="E9" s="74"/>
    </row>
    <row r="10" spans="1:5" x14ac:dyDescent="0.25">
      <c r="A10" s="6"/>
      <c r="B10" s="6"/>
      <c r="C10" s="63"/>
      <c r="D10" s="73"/>
      <c r="E10" s="74"/>
    </row>
    <row r="11" spans="1:5" x14ac:dyDescent="0.25">
      <c r="A11" s="6"/>
      <c r="B11" s="6"/>
      <c r="C11" s="63"/>
      <c r="D11" s="73"/>
      <c r="E11" s="74"/>
    </row>
    <row r="12" spans="1:5" x14ac:dyDescent="0.25">
      <c r="A12" s="6"/>
      <c r="B12" s="6"/>
      <c r="C12" s="63"/>
      <c r="D12" s="73"/>
      <c r="E12" s="74"/>
    </row>
    <row r="13" spans="1:5" x14ac:dyDescent="0.25">
      <c r="A13" s="6"/>
      <c r="B13" s="6"/>
      <c r="C13" s="63"/>
      <c r="D13" s="73"/>
      <c r="E13" s="74"/>
    </row>
    <row r="14" spans="1:5" x14ac:dyDescent="0.25">
      <c r="A14" s="6"/>
      <c r="B14" s="6"/>
      <c r="C14" s="63"/>
      <c r="D14" s="73"/>
      <c r="E14" s="74"/>
    </row>
    <row r="15" spans="1:5" x14ac:dyDescent="0.25">
      <c r="A15" s="6"/>
      <c r="B15" s="6"/>
      <c r="C15" s="63"/>
      <c r="D15" s="73"/>
      <c r="E15" s="74"/>
    </row>
    <row r="16" spans="1:5" ht="15.75" thickBot="1" x14ac:dyDescent="0.3">
      <c r="B16" s="17" t="s">
        <v>27</v>
      </c>
      <c r="C16" s="72">
        <f>SUM(C5:C15)</f>
        <v>0</v>
      </c>
      <c r="D16" s="68">
        <f>SUM(D5:D15)</f>
        <v>0</v>
      </c>
      <c r="E16" s="69"/>
    </row>
  </sheetData>
  <sheetProtection algorithmName="SHA-512" hashValue="vCw2Sfq8CUZ9G58V0toElbR97uM1PMzb6r3igS0TRVBUbXrtfoF7ud3iTLm8sPuAjqmSujo6SCubnNDv01S0Mg==" saltValue="Hx4X/7WjTSBJ+aMHKyvZlw==" spinCount="100000" sheet="1" objects="1" scenarios="1"/>
  <protectedRanges>
    <protectedRange algorithmName="SHA-512" hashValue="U0k8gYSYhOvUjva377Bdb26Hro2sm/mD5K9oM1VA39BIMtoOubUunnr7vnGyrHTXithUa0B2bDiUrHrLjN2IFg==" saltValue="tfo8MLiw1NavxJUDA8Ubbg==" spinCount="100000" sqref="A5:E15" name="RealEstateLand"/>
  </protectedRanges>
  <mergeCells count="3">
    <mergeCell ref="D3:E3"/>
    <mergeCell ref="A2:E2"/>
    <mergeCell ref="A1:E1"/>
  </mergeCells>
  <printOptions horizontalCentered="1"/>
  <pageMargins left="0.17" right="0.1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173D98-8439-4BB2-855E-77CD87EF29BE}">
  <dimension ref="A1:E11"/>
  <sheetViews>
    <sheetView workbookViewId="0">
      <selection activeCell="A5" sqref="A5"/>
    </sheetView>
  </sheetViews>
  <sheetFormatPr defaultColWidth="8.85546875" defaultRowHeight="15" x14ac:dyDescent="0.25"/>
  <cols>
    <col min="1" max="1" width="66.85546875" style="2" customWidth="1"/>
    <col min="2" max="2" width="16.140625" style="2" bestFit="1" customWidth="1"/>
    <col min="3" max="3" width="16.140625" style="4" customWidth="1"/>
    <col min="4" max="4" width="17" style="2" customWidth="1"/>
    <col min="5" max="5" width="42.7109375" style="2" customWidth="1"/>
    <col min="6" max="16384" width="8.85546875" style="2"/>
  </cols>
  <sheetData>
    <row r="1" spans="1:5" s="22" customFormat="1" ht="18.75" x14ac:dyDescent="0.25">
      <c r="A1" s="109" t="s">
        <v>69</v>
      </c>
      <c r="B1" s="109"/>
      <c r="C1" s="109"/>
      <c r="D1" s="109"/>
      <c r="E1" s="109"/>
    </row>
    <row r="2" spans="1:5" ht="47.25" customHeight="1" thickBot="1" x14ac:dyDescent="0.3">
      <c r="A2" s="103" t="s">
        <v>54</v>
      </c>
      <c r="B2" s="103"/>
      <c r="C2" s="103"/>
      <c r="D2" s="103"/>
      <c r="E2" s="103"/>
    </row>
    <row r="3" spans="1:5" x14ac:dyDescent="0.25">
      <c r="A3" s="8"/>
      <c r="B3" s="8"/>
      <c r="C3" s="9"/>
      <c r="D3" s="107" t="s">
        <v>64</v>
      </c>
      <c r="E3" s="108"/>
    </row>
    <row r="4" spans="1:5" s="19" customFormat="1" x14ac:dyDescent="0.25">
      <c r="A4" s="18" t="s">
        <v>55</v>
      </c>
      <c r="B4" s="18" t="s">
        <v>56</v>
      </c>
      <c r="C4" s="62" t="s">
        <v>24</v>
      </c>
      <c r="D4" s="55" t="s">
        <v>25</v>
      </c>
      <c r="E4" s="65" t="s">
        <v>26</v>
      </c>
    </row>
    <row r="5" spans="1:5" x14ac:dyDescent="0.25">
      <c r="A5" s="6"/>
      <c r="B5" s="6"/>
      <c r="C5" s="63"/>
      <c r="D5" s="66"/>
      <c r="E5" s="67"/>
    </row>
    <row r="6" spans="1:5" x14ac:dyDescent="0.25">
      <c r="A6" s="6"/>
      <c r="B6" s="6"/>
      <c r="C6" s="63"/>
      <c r="D6" s="66"/>
      <c r="E6" s="67"/>
    </row>
    <row r="7" spans="1:5" x14ac:dyDescent="0.25">
      <c r="A7" s="6"/>
      <c r="B7" s="6"/>
      <c r="C7" s="63"/>
      <c r="D7" s="66"/>
      <c r="E7" s="67"/>
    </row>
    <row r="8" spans="1:5" x14ac:dyDescent="0.25">
      <c r="A8" s="6"/>
      <c r="B8" s="6"/>
      <c r="C8" s="63"/>
      <c r="D8" s="66"/>
      <c r="E8" s="67"/>
    </row>
    <row r="9" spans="1:5" x14ac:dyDescent="0.25">
      <c r="A9" s="6"/>
      <c r="B9" s="6"/>
      <c r="C9" s="63"/>
      <c r="D9" s="66"/>
      <c r="E9" s="67"/>
    </row>
    <row r="10" spans="1:5" x14ac:dyDescent="0.25">
      <c r="A10" s="6"/>
      <c r="B10" s="6"/>
      <c r="C10" s="63"/>
      <c r="D10" s="66"/>
      <c r="E10" s="67"/>
    </row>
    <row r="11" spans="1:5" ht="15.75" thickBot="1" x14ac:dyDescent="0.3">
      <c r="B11" s="17" t="s">
        <v>27</v>
      </c>
      <c r="C11" s="64">
        <f>SUM(C5:C9)</f>
        <v>0</v>
      </c>
      <c r="D11" s="68">
        <f>SUM(D5:D9)</f>
        <v>0</v>
      </c>
      <c r="E11" s="69"/>
    </row>
  </sheetData>
  <sheetProtection algorithmName="SHA-512" hashValue="8fCd9CXDx5I0SZfwFOIOTLycbUjzfkxQ6oimiFNmE3c1qh5Ehhl/tPORraH2Qrw0QQwdTSVLvjOp/YNL9aXDFg==" saltValue="iOoFoj0lUnkcHZirZ6ozTQ==" spinCount="100000" sheet="1" objects="1" scenarios="1"/>
  <protectedRanges>
    <protectedRange algorithmName="SHA-512" hashValue="P5nNlBeNUeVJcrcvuyKUE8WsQdd2KuGWqjTzt6w+6Dicl5VZeCTjvavnlt32p2A/5Wfvyc/4Wuv91ZnegVuxBQ==" saltValue="IxrCuJwkLMGOA2h4/c4GqQ==" spinCount="100000" sqref="A5:E10" name="WorkerTraining"/>
  </protectedRanges>
  <mergeCells count="3">
    <mergeCell ref="D3:E3"/>
    <mergeCell ref="A2:E2"/>
    <mergeCell ref="A1:E1"/>
  </mergeCells>
  <printOptions horizontalCentered="1"/>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2029ED-F145-481B-93BB-7DDD690E729C}">
  <dimension ref="A1:G24"/>
  <sheetViews>
    <sheetView topLeftCell="A2" workbookViewId="0">
      <selection activeCell="D27" sqref="D27"/>
    </sheetView>
  </sheetViews>
  <sheetFormatPr defaultColWidth="8.85546875" defaultRowHeight="15" x14ac:dyDescent="0.25"/>
  <cols>
    <col min="1" max="1" width="34.140625" style="2" customWidth="1"/>
    <col min="2" max="2" width="14.85546875" style="4" customWidth="1"/>
    <col min="3" max="3" width="11.28515625" style="4" customWidth="1"/>
    <col min="4" max="4" width="11.28515625" style="2" bestFit="1" customWidth="1"/>
    <col min="5" max="5" width="19.140625" style="4" customWidth="1"/>
    <col min="6" max="6" width="11.28515625" style="2" bestFit="1" customWidth="1"/>
    <col min="7" max="7" width="52.28515625" style="2" customWidth="1"/>
    <col min="8" max="16384" width="8.85546875" style="2"/>
  </cols>
  <sheetData>
    <row r="1" spans="1:7" s="3" customFormat="1" x14ac:dyDescent="0.25">
      <c r="A1" s="112" t="s">
        <v>43</v>
      </c>
      <c r="B1" s="112"/>
      <c r="C1" s="112"/>
      <c r="D1" s="112"/>
      <c r="E1" s="112"/>
      <c r="F1" s="112"/>
      <c r="G1" s="112"/>
    </row>
    <row r="2" spans="1:7" ht="48.75" customHeight="1" thickBot="1" x14ac:dyDescent="0.3">
      <c r="A2" s="103" t="s">
        <v>44</v>
      </c>
      <c r="B2" s="103"/>
      <c r="C2" s="103"/>
      <c r="D2" s="103"/>
      <c r="E2" s="103"/>
      <c r="F2" s="103"/>
      <c r="G2" s="103"/>
    </row>
    <row r="3" spans="1:7" x14ac:dyDescent="0.25">
      <c r="A3" s="50"/>
      <c r="B3" s="50"/>
      <c r="C3" s="50"/>
      <c r="D3" s="50"/>
      <c r="E3" s="50"/>
      <c r="F3" s="107" t="s">
        <v>64</v>
      </c>
      <c r="G3" s="108"/>
    </row>
    <row r="4" spans="1:7" s="13" customFormat="1" ht="30" x14ac:dyDescent="0.25">
      <c r="A4" s="16" t="s">
        <v>45</v>
      </c>
      <c r="B4" s="25" t="s">
        <v>46</v>
      </c>
      <c r="C4" s="25" t="s">
        <v>47</v>
      </c>
      <c r="D4" s="21" t="s">
        <v>48</v>
      </c>
      <c r="E4" s="62" t="s">
        <v>24</v>
      </c>
      <c r="F4" s="55" t="s">
        <v>25</v>
      </c>
      <c r="G4" s="65" t="s">
        <v>26</v>
      </c>
    </row>
    <row r="5" spans="1:7" x14ac:dyDescent="0.25">
      <c r="A5" s="6"/>
      <c r="B5" s="7"/>
      <c r="C5" s="7"/>
      <c r="D5" s="6"/>
      <c r="E5" s="64">
        <f>C5*D5</f>
        <v>0</v>
      </c>
      <c r="F5" s="66"/>
      <c r="G5" s="67"/>
    </row>
    <row r="6" spans="1:7" x14ac:dyDescent="0.25">
      <c r="A6" s="6"/>
      <c r="B6" s="7"/>
      <c r="C6" s="7"/>
      <c r="D6" s="6"/>
      <c r="E6" s="64">
        <f t="shared" ref="E6:E11" si="0">C6*D6</f>
        <v>0</v>
      </c>
      <c r="F6" s="66"/>
      <c r="G6" s="67"/>
    </row>
    <row r="7" spans="1:7" x14ac:dyDescent="0.25">
      <c r="A7" s="6"/>
      <c r="B7" s="7"/>
      <c r="C7" s="7"/>
      <c r="D7" s="6"/>
      <c r="E7" s="64">
        <f t="shared" si="0"/>
        <v>0</v>
      </c>
      <c r="F7" s="66"/>
      <c r="G7" s="67"/>
    </row>
    <row r="8" spans="1:7" x14ac:dyDescent="0.25">
      <c r="A8" s="6"/>
      <c r="B8" s="7"/>
      <c r="C8" s="7"/>
      <c r="D8" s="6"/>
      <c r="E8" s="64">
        <f t="shared" si="0"/>
        <v>0</v>
      </c>
      <c r="F8" s="66"/>
      <c r="G8" s="67"/>
    </row>
    <row r="9" spans="1:7" x14ac:dyDescent="0.25">
      <c r="A9" s="6"/>
      <c r="B9" s="7"/>
      <c r="C9" s="7"/>
      <c r="D9" s="6"/>
      <c r="E9" s="64">
        <f t="shared" si="0"/>
        <v>0</v>
      </c>
      <c r="F9" s="66"/>
      <c r="G9" s="67"/>
    </row>
    <row r="10" spans="1:7" x14ac:dyDescent="0.25">
      <c r="A10" s="6"/>
      <c r="B10" s="7"/>
      <c r="C10" s="7"/>
      <c r="D10" s="6"/>
      <c r="E10" s="64">
        <f t="shared" si="0"/>
        <v>0</v>
      </c>
      <c r="F10" s="66"/>
      <c r="G10" s="67"/>
    </row>
    <row r="11" spans="1:7" x14ac:dyDescent="0.25">
      <c r="A11" s="6"/>
      <c r="B11" s="7"/>
      <c r="C11" s="7"/>
      <c r="D11" s="6"/>
      <c r="E11" s="64">
        <f t="shared" si="0"/>
        <v>0</v>
      </c>
      <c r="F11" s="66"/>
      <c r="G11" s="67"/>
    </row>
    <row r="12" spans="1:7" x14ac:dyDescent="0.25">
      <c r="A12" s="8"/>
      <c r="B12" s="9"/>
      <c r="C12" s="9"/>
      <c r="D12" s="17" t="s">
        <v>49</v>
      </c>
      <c r="E12" s="64">
        <f>SUM(E5:E11)</f>
        <v>0</v>
      </c>
      <c r="F12" s="75">
        <f>SUM(F5:F11)</f>
        <v>0</v>
      </c>
      <c r="G12" s="76"/>
    </row>
    <row r="13" spans="1:7" x14ac:dyDescent="0.25">
      <c r="A13" s="8"/>
      <c r="B13" s="9"/>
      <c r="C13" s="9"/>
      <c r="D13" s="8"/>
      <c r="E13" s="9"/>
      <c r="F13" s="77"/>
      <c r="G13" s="76"/>
    </row>
    <row r="14" spans="1:7" x14ac:dyDescent="0.25">
      <c r="A14" s="114" t="s">
        <v>50</v>
      </c>
      <c r="B14" s="114"/>
      <c r="C14" s="114"/>
      <c r="D14" s="114"/>
      <c r="E14" s="114"/>
      <c r="F14" s="77"/>
      <c r="G14" s="76"/>
    </row>
    <row r="15" spans="1:7" x14ac:dyDescent="0.25">
      <c r="A15" s="51"/>
      <c r="B15" s="51"/>
      <c r="C15" s="51"/>
      <c r="D15" s="51"/>
      <c r="E15" s="51"/>
      <c r="F15" s="77"/>
      <c r="G15" s="76"/>
    </row>
    <row r="16" spans="1:7" x14ac:dyDescent="0.25">
      <c r="A16" s="115" t="s">
        <v>51</v>
      </c>
      <c r="B16" s="115"/>
      <c r="C16" s="116" t="s">
        <v>52</v>
      </c>
      <c r="D16" s="116"/>
      <c r="E16" s="62" t="s">
        <v>24</v>
      </c>
      <c r="F16" s="55" t="s">
        <v>25</v>
      </c>
      <c r="G16" s="65" t="s">
        <v>26</v>
      </c>
    </row>
    <row r="17" spans="1:7" x14ac:dyDescent="0.25">
      <c r="A17" s="111"/>
      <c r="B17" s="111"/>
      <c r="C17" s="117"/>
      <c r="D17" s="117"/>
      <c r="E17" s="63"/>
      <c r="F17" s="66"/>
      <c r="G17" s="67"/>
    </row>
    <row r="18" spans="1:7" x14ac:dyDescent="0.25">
      <c r="A18" s="111"/>
      <c r="B18" s="111"/>
      <c r="C18" s="117"/>
      <c r="D18" s="117"/>
      <c r="E18" s="63"/>
      <c r="F18" s="66"/>
      <c r="G18" s="67"/>
    </row>
    <row r="19" spans="1:7" x14ac:dyDescent="0.25">
      <c r="A19" s="111"/>
      <c r="B19" s="111"/>
      <c r="C19" s="117"/>
      <c r="D19" s="117"/>
      <c r="E19" s="63"/>
      <c r="F19" s="66"/>
      <c r="G19" s="67"/>
    </row>
    <row r="20" spans="1:7" x14ac:dyDescent="0.25">
      <c r="A20" s="111"/>
      <c r="B20" s="111"/>
      <c r="C20" s="117"/>
      <c r="D20" s="117"/>
      <c r="E20" s="63"/>
      <c r="F20" s="66"/>
      <c r="G20" s="67"/>
    </row>
    <row r="21" spans="1:7" x14ac:dyDescent="0.25">
      <c r="A21" s="111"/>
      <c r="B21" s="111"/>
      <c r="C21" s="117"/>
      <c r="D21" s="117"/>
      <c r="E21" s="63"/>
      <c r="F21" s="66"/>
      <c r="G21" s="67"/>
    </row>
    <row r="22" spans="1:7" x14ac:dyDescent="0.25">
      <c r="A22" s="8"/>
      <c r="B22" s="9"/>
      <c r="C22" s="113" t="s">
        <v>49</v>
      </c>
      <c r="D22" s="113"/>
      <c r="E22" s="64">
        <f>SUM(E17:E21)</f>
        <v>0</v>
      </c>
      <c r="F22" s="75">
        <f>SUM(F17:F21)</f>
        <v>0</v>
      </c>
      <c r="G22" s="76"/>
    </row>
    <row r="23" spans="1:7" x14ac:dyDescent="0.25">
      <c r="A23" s="8"/>
      <c r="B23" s="9"/>
      <c r="C23" s="9"/>
      <c r="D23" s="8"/>
      <c r="E23" s="9"/>
      <c r="F23" s="77"/>
      <c r="G23" s="76"/>
    </row>
    <row r="24" spans="1:7" ht="15.75" thickBot="1" x14ac:dyDescent="0.3">
      <c r="A24" s="8"/>
      <c r="B24" s="9"/>
      <c r="C24" s="9"/>
      <c r="D24" s="17" t="s">
        <v>53</v>
      </c>
      <c r="E24" s="64">
        <f>E12+E22</f>
        <v>0</v>
      </c>
      <c r="F24" s="68">
        <f>SUM(F22,F12)</f>
        <v>0</v>
      </c>
      <c r="G24" s="69"/>
    </row>
  </sheetData>
  <sheetProtection algorithmName="SHA-512" hashValue="YUxDKKDwOB+V6v/1Iz5M4yghrGv8tx3YpioseJjXqOzUuIXWNY1N5d+RS7WgVhgAg8wYcI4VUYdZwc/LmsTxMw==" saltValue="cYzbeghYvEysfaqaw2+4yA==" spinCount="100000" sheet="1" objects="1" scenarios="1"/>
  <protectedRanges>
    <protectedRange algorithmName="SHA-512" hashValue="cnD3/24gzBvTJ7HZlprWbfDgYkJ/usbZngO40wEA5vqYviQ9YrMZsIhj9A17VgRW2Krle1WNLQDCxmyXHhhGgw==" saltValue="w48a4XczivMUprzjapYWxQ==" spinCount="100000" sqref="A5:D11 F5:G11 A17:G21" name="Wages"/>
  </protectedRanges>
  <mergeCells count="17">
    <mergeCell ref="C22:D22"/>
    <mergeCell ref="A14:E14"/>
    <mergeCell ref="A16:B16"/>
    <mergeCell ref="C16:D16"/>
    <mergeCell ref="C21:D21"/>
    <mergeCell ref="C20:D20"/>
    <mergeCell ref="C19:D19"/>
    <mergeCell ref="C18:D18"/>
    <mergeCell ref="C17:D17"/>
    <mergeCell ref="A21:B21"/>
    <mergeCell ref="A20:B20"/>
    <mergeCell ref="A19:B19"/>
    <mergeCell ref="A18:B18"/>
    <mergeCell ref="A17:B17"/>
    <mergeCell ref="A2:G2"/>
    <mergeCell ref="A1:G1"/>
    <mergeCell ref="F3:G3"/>
  </mergeCells>
  <printOptions horizontalCentered="1"/>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6E9E71-D4EA-4BD1-90D7-C808FDCB1DAC}">
  <dimension ref="A1:F29"/>
  <sheetViews>
    <sheetView workbookViewId="0">
      <selection activeCell="B5" sqref="B5"/>
    </sheetView>
  </sheetViews>
  <sheetFormatPr defaultColWidth="8.85546875" defaultRowHeight="15" x14ac:dyDescent="0.25"/>
  <cols>
    <col min="1" max="1" width="65.140625" style="2" customWidth="1"/>
    <col min="2" max="2" width="9.28515625" style="2" bestFit="1" customWidth="1"/>
    <col min="3" max="3" width="14.85546875" style="4" customWidth="1"/>
    <col min="4" max="4" width="19.140625" style="4" customWidth="1"/>
    <col min="5" max="5" width="16.7109375" style="2" customWidth="1"/>
    <col min="6" max="6" width="61.140625" style="2" customWidth="1"/>
    <col min="7" max="16384" width="8.85546875" style="2"/>
  </cols>
  <sheetData>
    <row r="1" spans="1:6" x14ac:dyDescent="0.25">
      <c r="A1" s="112" t="s">
        <v>15</v>
      </c>
      <c r="B1" s="112"/>
      <c r="C1" s="112"/>
      <c r="D1" s="112"/>
      <c r="E1" s="112"/>
      <c r="F1" s="112"/>
    </row>
    <row r="2" spans="1:6" ht="45" customHeight="1" thickBot="1" x14ac:dyDescent="0.3">
      <c r="A2" s="103" t="s">
        <v>57</v>
      </c>
      <c r="B2" s="103"/>
      <c r="C2" s="103"/>
      <c r="D2" s="103"/>
      <c r="E2" s="103"/>
      <c r="F2" s="103"/>
    </row>
    <row r="3" spans="1:6" x14ac:dyDescent="0.25">
      <c r="A3" s="8"/>
      <c r="B3" s="8"/>
      <c r="C3" s="9"/>
      <c r="D3" s="9"/>
      <c r="E3" s="107" t="s">
        <v>64</v>
      </c>
      <c r="F3" s="108"/>
    </row>
    <row r="4" spans="1:6" s="13" customFormat="1" x14ac:dyDescent="0.25">
      <c r="A4" s="16" t="s">
        <v>58</v>
      </c>
      <c r="B4" s="16" t="s">
        <v>34</v>
      </c>
      <c r="C4" s="23" t="s">
        <v>59</v>
      </c>
      <c r="D4" s="62" t="s">
        <v>60</v>
      </c>
      <c r="E4" s="55" t="s">
        <v>25</v>
      </c>
      <c r="F4" s="65" t="s">
        <v>26</v>
      </c>
    </row>
    <row r="5" spans="1:6" s="13" customFormat="1" x14ac:dyDescent="0.25">
      <c r="A5" s="26"/>
      <c r="B5" s="26"/>
      <c r="C5" s="27"/>
      <c r="D5" s="81">
        <f>SUM($B5*$C5)</f>
        <v>0</v>
      </c>
      <c r="E5" s="66"/>
      <c r="F5" s="67"/>
    </row>
    <row r="6" spans="1:6" s="13" customFormat="1" x14ac:dyDescent="0.25">
      <c r="A6" s="26"/>
      <c r="B6" s="26"/>
      <c r="C6" s="27"/>
      <c r="D6" s="81">
        <f t="shared" ref="D6:D14" si="0">SUM($B6*$C6)</f>
        <v>0</v>
      </c>
      <c r="E6" s="66"/>
      <c r="F6" s="67"/>
    </row>
    <row r="7" spans="1:6" s="13" customFormat="1" x14ac:dyDescent="0.25">
      <c r="A7" s="26"/>
      <c r="B7" s="26"/>
      <c r="C7" s="27"/>
      <c r="D7" s="81">
        <f t="shared" si="0"/>
        <v>0</v>
      </c>
      <c r="E7" s="66"/>
      <c r="F7" s="67"/>
    </row>
    <row r="8" spans="1:6" s="13" customFormat="1" x14ac:dyDescent="0.25">
      <c r="A8" s="26"/>
      <c r="B8" s="26"/>
      <c r="C8" s="27"/>
      <c r="D8" s="81">
        <f t="shared" si="0"/>
        <v>0</v>
      </c>
      <c r="E8" s="66"/>
      <c r="F8" s="67"/>
    </row>
    <row r="9" spans="1:6" s="13" customFormat="1" x14ac:dyDescent="0.25">
      <c r="A9" s="26"/>
      <c r="B9" s="26"/>
      <c r="C9" s="27"/>
      <c r="D9" s="81">
        <f t="shared" si="0"/>
        <v>0</v>
      </c>
      <c r="E9" s="66"/>
      <c r="F9" s="67"/>
    </row>
    <row r="10" spans="1:6" s="13" customFormat="1" x14ac:dyDescent="0.25">
      <c r="A10" s="26"/>
      <c r="B10" s="26"/>
      <c r="C10" s="27"/>
      <c r="D10" s="81">
        <f t="shared" si="0"/>
        <v>0</v>
      </c>
      <c r="E10" s="66"/>
      <c r="F10" s="67"/>
    </row>
    <row r="11" spans="1:6" s="13" customFormat="1" x14ac:dyDescent="0.25">
      <c r="A11" s="26"/>
      <c r="B11" s="26"/>
      <c r="C11" s="27"/>
      <c r="D11" s="81">
        <f t="shared" si="0"/>
        <v>0</v>
      </c>
      <c r="E11" s="66"/>
      <c r="F11" s="67"/>
    </row>
    <row r="12" spans="1:6" s="13" customFormat="1" x14ac:dyDescent="0.25">
      <c r="A12" s="26"/>
      <c r="B12" s="26"/>
      <c r="C12" s="27"/>
      <c r="D12" s="81">
        <f t="shared" si="0"/>
        <v>0</v>
      </c>
      <c r="E12" s="66"/>
      <c r="F12" s="67"/>
    </row>
    <row r="13" spans="1:6" s="13" customFormat="1" x14ac:dyDescent="0.25">
      <c r="A13" s="26"/>
      <c r="B13" s="26"/>
      <c r="C13" s="27"/>
      <c r="D13" s="81">
        <f t="shared" si="0"/>
        <v>0</v>
      </c>
      <c r="E13" s="66"/>
      <c r="F13" s="67"/>
    </row>
    <row r="14" spans="1:6" s="13" customFormat="1" x14ac:dyDescent="0.25">
      <c r="A14" s="26"/>
      <c r="B14" s="26"/>
      <c r="C14" s="27"/>
      <c r="D14" s="81">
        <f t="shared" si="0"/>
        <v>0</v>
      </c>
      <c r="E14" s="66"/>
      <c r="F14" s="67"/>
    </row>
    <row r="15" spans="1:6" s="13" customFormat="1" ht="15.75" thickBot="1" x14ac:dyDescent="0.3">
      <c r="A15" s="8"/>
      <c r="B15" s="8"/>
      <c r="C15" s="24" t="s">
        <v>27</v>
      </c>
      <c r="D15" s="64">
        <f>SUM(D5:D14)</f>
        <v>0</v>
      </c>
      <c r="E15" s="68">
        <f>SUM(E5:E14)</f>
        <v>0</v>
      </c>
      <c r="F15" s="69"/>
    </row>
    <row r="16" spans="1:6" s="13" customFormat="1" x14ac:dyDescent="0.25">
      <c r="A16" s="2"/>
      <c r="B16" s="2"/>
      <c r="C16" s="4"/>
      <c r="D16" s="4"/>
    </row>
    <row r="17" spans="1:6" s="13" customFormat="1" x14ac:dyDescent="0.25">
      <c r="A17" s="2"/>
      <c r="B17" s="2"/>
      <c r="C17" s="4"/>
      <c r="D17" s="4"/>
    </row>
    <row r="18" spans="1:6" s="13" customFormat="1" x14ac:dyDescent="0.25">
      <c r="A18" s="2"/>
      <c r="B18" s="2"/>
      <c r="C18" s="4"/>
      <c r="D18" s="4"/>
    </row>
    <row r="19" spans="1:6" s="13" customFormat="1" x14ac:dyDescent="0.25">
      <c r="A19" s="2"/>
      <c r="B19" s="2"/>
      <c r="C19" s="4"/>
      <c r="D19" s="4"/>
    </row>
    <row r="20" spans="1:6" s="13" customFormat="1" x14ac:dyDescent="0.25">
      <c r="A20" s="2"/>
      <c r="B20" s="2"/>
      <c r="C20" s="4"/>
      <c r="D20" s="4"/>
    </row>
    <row r="21" spans="1:6" s="13" customFormat="1" x14ac:dyDescent="0.25">
      <c r="A21" s="2"/>
      <c r="B21" s="2"/>
      <c r="C21" s="4"/>
      <c r="D21" s="4"/>
    </row>
    <row r="22" spans="1:6" s="13" customFormat="1" x14ac:dyDescent="0.25">
      <c r="A22" s="2"/>
      <c r="B22" s="2"/>
      <c r="C22" s="4"/>
      <c r="D22" s="4"/>
    </row>
    <row r="23" spans="1:6" s="13" customFormat="1" x14ac:dyDescent="0.25">
      <c r="A23" s="2"/>
      <c r="B23" s="2"/>
      <c r="C23" s="4"/>
      <c r="D23" s="4"/>
    </row>
    <row r="24" spans="1:6" s="13" customFormat="1" x14ac:dyDescent="0.25">
      <c r="A24" s="2"/>
      <c r="B24" s="2"/>
      <c r="C24" s="4"/>
      <c r="D24" s="4"/>
    </row>
    <row r="25" spans="1:6" s="13" customFormat="1" x14ac:dyDescent="0.25">
      <c r="A25" s="2"/>
      <c r="B25" s="2"/>
      <c r="C25" s="4"/>
      <c r="D25" s="4"/>
    </row>
    <row r="26" spans="1:6" s="13" customFormat="1" x14ac:dyDescent="0.25">
      <c r="A26" s="2"/>
      <c r="B26" s="2"/>
      <c r="C26" s="4"/>
      <c r="D26" s="4"/>
    </row>
    <row r="27" spans="1:6" s="13" customFormat="1" x14ac:dyDescent="0.25">
      <c r="A27" s="2"/>
      <c r="B27" s="2"/>
      <c r="C27" s="4"/>
      <c r="D27" s="4"/>
    </row>
    <row r="28" spans="1:6" s="13" customFormat="1" x14ac:dyDescent="0.25">
      <c r="A28" s="2"/>
      <c r="B28" s="2"/>
      <c r="C28" s="4"/>
      <c r="D28" s="4"/>
    </row>
    <row r="29" spans="1:6" s="13" customFormat="1" x14ac:dyDescent="0.25">
      <c r="A29" s="2"/>
      <c r="B29" s="2"/>
      <c r="C29" s="4"/>
      <c r="D29" s="4"/>
      <c r="E29" s="2"/>
      <c r="F29" s="2"/>
    </row>
  </sheetData>
  <sheetProtection algorithmName="SHA-512" hashValue="4yTX0/q/tATjXItd4gch/CkVRp4hQisNI20MCuNG+qL1Rvit2wnkjRLJUYDmc3wFkn8l7dk/8smoWKFBXHZKsA==" saltValue="JkNGwFHhi5lU5Z028KYhZQ==" spinCount="100000" sheet="1" objects="1" scenarios="1"/>
  <protectedRanges>
    <protectedRange algorithmName="SHA-512" hashValue="jZj71koqWLnLg7Y19DcKAmaIg2W1VxVakzdUSyL1ME4Kmpjgz2HjvhalMaTGCPLEPaUowImKgw96BVw/7H0KUQ==" saltValue="uQ0LEasDphs28VHnwfcHMQ==" spinCount="100000" sqref="A5:F14" name="Other"/>
  </protectedRanges>
  <mergeCells count="3">
    <mergeCell ref="E3:F3"/>
    <mergeCell ref="A2:F2"/>
    <mergeCell ref="A1:F1"/>
  </mergeCells>
  <printOptions horizontalCentered="1"/>
  <pageMargins left="0.17" right="0.1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6FDF665886F0141B12770D43F38D0FF" ma:contentTypeVersion="12" ma:contentTypeDescription="Create a new document." ma:contentTypeScope="" ma:versionID="b4cc9e7c13eae4019623ff1125d18ea9">
  <xsd:schema xmlns:xsd="http://www.w3.org/2001/XMLSchema" xmlns:xs="http://www.w3.org/2001/XMLSchema" xmlns:p="http://schemas.microsoft.com/office/2006/metadata/properties" xmlns:ns2="89e2b5cd-ab4c-4def-877f-ee6986f57173" xmlns:ns3="1dc148c7-5c07-4958-ae4b-6f6a2b74b17d" targetNamespace="http://schemas.microsoft.com/office/2006/metadata/properties" ma:root="true" ma:fieldsID="3abc64c74a859c4ffe1631f40da21dac" ns2:_="" ns3:_="">
    <xsd:import namespace="89e2b5cd-ab4c-4def-877f-ee6986f57173"/>
    <xsd:import namespace="1dc148c7-5c07-4958-ae4b-6f6a2b74b17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e2b5cd-ab4c-4def-877f-ee6986f5717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77ec5957-b894-4903-ac76-b80ff61908d2}" ma:internalName="TaxCatchAll" ma:showField="CatchAllData" ma:web="89e2b5cd-ab4c-4def-877f-ee6986f5717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dc148c7-5c07-4958-ae4b-6f6a2b74b17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b0c88318-468a-4c98-8afd-a2b0d0dddb01"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1dc148c7-5c07-4958-ae4b-6f6a2b74b17d">
      <Terms xmlns="http://schemas.microsoft.com/office/infopath/2007/PartnerControls"/>
    </lcf76f155ced4ddcb4097134ff3c332f>
    <TaxCatchAll xmlns="89e2b5cd-ab4c-4def-877f-ee6986f57173" xsi:nil="true"/>
    <_dlc_DocId xmlns="89e2b5cd-ab4c-4def-877f-ee6986f57173">GENERAL-1088983739-2070</_dlc_DocId>
    <_dlc_DocIdUrl xmlns="89e2b5cd-ab4c-4def-877f-ee6986f57173">
      <Url>https://nyfvi.sharepoint.com/sites/General/_layouts/15/DocIdRedir.aspx?ID=GENERAL-1088983739-2070</Url>
      <Description>GENERAL-1088983739-2070</Description>
    </_dlc_DocIdUrl>
  </documentManagement>
</p:properties>
</file>

<file path=customXml/itemProps1.xml><?xml version="1.0" encoding="utf-8"?>
<ds:datastoreItem xmlns:ds="http://schemas.openxmlformats.org/officeDocument/2006/customXml" ds:itemID="{CDA2FBCB-8A9C-4533-9AA1-E166A2D786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e2b5cd-ab4c-4def-877f-ee6986f57173"/>
    <ds:schemaRef ds:uri="1dc148c7-5c07-4958-ae4b-6f6a2b74b17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697FF0-8D9A-4341-BB74-D244F140003C}">
  <ds:schemaRefs>
    <ds:schemaRef ds:uri="http://schemas.microsoft.com/sharepoint/events"/>
  </ds:schemaRefs>
</ds:datastoreItem>
</file>

<file path=customXml/itemProps3.xml><?xml version="1.0" encoding="utf-8"?>
<ds:datastoreItem xmlns:ds="http://schemas.openxmlformats.org/officeDocument/2006/customXml" ds:itemID="{23D143CF-46BC-48F0-AF88-7F97CA780ED1}">
  <ds:schemaRefs>
    <ds:schemaRef ds:uri="http://schemas.microsoft.com/sharepoint/v3/contenttype/forms"/>
  </ds:schemaRefs>
</ds:datastoreItem>
</file>

<file path=customXml/itemProps4.xml><?xml version="1.0" encoding="utf-8"?>
<ds:datastoreItem xmlns:ds="http://schemas.openxmlformats.org/officeDocument/2006/customXml" ds:itemID="{0B982BE3-7CD3-4F32-9EA7-5627B09882F7}">
  <ds:schemaRefs>
    <ds:schemaRef ds:uri="http://www.w3.org/XML/1998/namespace"/>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http://purl.org/dc/terms/"/>
    <ds:schemaRef ds:uri="http://purl.org/dc/dcmitype/"/>
    <ds:schemaRef ds:uri="1dc148c7-5c07-4958-ae4b-6f6a2b74b17d"/>
    <ds:schemaRef ds:uri="89e2b5cd-ab4c-4def-877f-ee6986f57173"/>
    <ds:schemaRef ds:uri="http://schemas.microsoft.com/office/2006/metadata/properties"/>
  </ds:schemaRefs>
</ds:datastoreItem>
</file>

<file path=docMetadata/LabelInfo.xml><?xml version="1.0" encoding="utf-8"?>
<clbl:labelList xmlns:clbl="http://schemas.microsoft.com/office/2020/mipLabelMetadata">
  <clbl:label id="{81275e2a-9ddd-4954-b8b3-d28db7149c80}" enabled="0" method="" siteId="{81275e2a-9ddd-4954-b8b3-d28db7149c80}"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vt:i4>
      </vt:variant>
    </vt:vector>
  </HeadingPairs>
  <TitlesOfParts>
    <vt:vector size="12" baseType="lpstr">
      <vt:lpstr>INSTRUCTIONS</vt:lpstr>
      <vt:lpstr>Summary Budget</vt:lpstr>
      <vt:lpstr>ConstructionImprovements</vt:lpstr>
      <vt:lpstr>Inventory</vt:lpstr>
      <vt:lpstr>Livestock</vt:lpstr>
      <vt:lpstr>MachineryEquipment</vt:lpstr>
      <vt:lpstr>Marketing</vt:lpstr>
      <vt:lpstr>RealEstateLand</vt:lpstr>
      <vt:lpstr>Training</vt:lpstr>
      <vt:lpstr>Wages</vt:lpstr>
      <vt:lpstr>Other</vt:lpstr>
      <vt:lpstr>ConstructionImprovements!Print_Titles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Eileen Maher</dc:creator>
  <cp:keywords/>
  <dc:description/>
  <cp:lastModifiedBy>Richard Woodbridge</cp:lastModifiedBy>
  <cp:revision/>
  <dcterms:created xsi:type="dcterms:W3CDTF">2024-10-10T17:25:29Z</dcterms:created>
  <dcterms:modified xsi:type="dcterms:W3CDTF">2026-06-10T21:10:41Z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0x01010016FDF665886F0141B12770D43F38D0FF</vt:lpwstr>
  </property>
  <property fmtid="{D5CDD505-2E9C-101B-9397-08002B2CF9AE}" pid="3" name="MediaServiceImageTags">
    <vt:lpwstr/>
  </property>
  <property fmtid="{D5CDD505-2E9C-101B-9397-08002B2CF9AE}" pid="4" name="_dlc_DocIdItemGuid">
    <vt:lpwstr>0d545730-a48a-474b-8422-4c405a09eabc</vt:lpwstr>
  </property>
</Properties>
</file>